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24" r:id="rId3"/>
    <p:sldId id="315" r:id="rId4"/>
    <p:sldId id="325" r:id="rId5"/>
    <p:sldId id="643" r:id="rId6"/>
    <p:sldId id="644" r:id="rId7"/>
    <p:sldId id="638" r:id="rId8"/>
    <p:sldId id="647" r:id="rId9"/>
    <p:sldId id="327" r:id="rId10"/>
    <p:sldId id="649" r:id="rId11"/>
    <p:sldId id="645" r:id="rId12"/>
    <p:sldId id="650"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67" autoAdjust="0"/>
  </p:normalViewPr>
  <p:slideViewPr>
    <p:cSldViewPr snapToGrid="0">
      <p:cViewPr varScale="1">
        <p:scale>
          <a:sx n="96" d="100"/>
          <a:sy n="96" d="100"/>
        </p:scale>
        <p:origin x="78" y="3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1728"/>
          </a:xfrm>
          <a:prstGeom prst="rect">
            <a:avLst/>
          </a:prstGeom>
        </p:spPr>
        <p:txBody>
          <a:bodyPr vert="horz" lIns="96651" tIns="48325" rIns="96651" bIns="48325" rtlCol="0"/>
          <a:lstStyle>
            <a:lvl1pPr algn="r">
              <a:defRPr sz="1200"/>
            </a:lvl1pPr>
          </a:lstStyle>
          <a:p>
            <a:fld id="{A7191278-C8CF-490E-941F-E1DE5251F06B}" type="datetimeFigureOut">
              <a:rPr lang="en-US" smtClean="0"/>
              <a:t>3/9/2020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1" cy="481727"/>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1" cy="481727"/>
          </a:xfrm>
          <a:prstGeom prst="rect">
            <a:avLst/>
          </a:prstGeom>
        </p:spPr>
        <p:txBody>
          <a:bodyPr vert="horz" lIns="96651" tIns="48325" rIns="96651" bIns="48325" rtlCol="0" anchor="b"/>
          <a:lstStyle>
            <a:lvl1pPr algn="r">
              <a:defRPr sz="1200"/>
            </a:lvl1pPr>
          </a:lstStyle>
          <a:p>
            <a:fld id="{59E7E462-0344-42CB-A764-E6AF3FD2533C}" type="slidenum">
              <a:rPr lang="en-US" smtClean="0"/>
              <a:t>‹#›</a:t>
            </a:fld>
            <a:endParaRPr lang="en-US"/>
          </a:p>
        </p:txBody>
      </p:sp>
    </p:spTree>
    <p:extLst>
      <p:ext uri="{BB962C8B-B14F-4D97-AF65-F5344CB8AC3E}">
        <p14:creationId xmlns:p14="http://schemas.microsoft.com/office/powerpoint/2010/main" val="201835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E7E462-0344-42CB-A764-E6AF3FD2533C}" type="slidenum">
              <a:rPr lang="en-US" smtClean="0"/>
              <a:t>2</a:t>
            </a:fld>
            <a:endParaRPr lang="en-US"/>
          </a:p>
        </p:txBody>
      </p:sp>
    </p:spTree>
    <p:extLst>
      <p:ext uri="{BB962C8B-B14F-4D97-AF65-F5344CB8AC3E}">
        <p14:creationId xmlns:p14="http://schemas.microsoft.com/office/powerpoint/2010/main" val="182866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E7E462-0344-42CB-A764-E6AF3FD2533C}" type="slidenum">
              <a:rPr lang="en-US" smtClean="0"/>
              <a:t>3</a:t>
            </a:fld>
            <a:endParaRPr lang="en-US"/>
          </a:p>
        </p:txBody>
      </p:sp>
    </p:spTree>
    <p:extLst>
      <p:ext uri="{BB962C8B-B14F-4D97-AF65-F5344CB8AC3E}">
        <p14:creationId xmlns:p14="http://schemas.microsoft.com/office/powerpoint/2010/main" val="279751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E7E462-0344-42CB-A764-E6AF3FD2533C}" type="slidenum">
              <a:rPr lang="en-US" smtClean="0"/>
              <a:t>4</a:t>
            </a:fld>
            <a:endParaRPr lang="en-US"/>
          </a:p>
        </p:txBody>
      </p:sp>
    </p:spTree>
    <p:extLst>
      <p:ext uri="{BB962C8B-B14F-4D97-AF65-F5344CB8AC3E}">
        <p14:creationId xmlns:p14="http://schemas.microsoft.com/office/powerpoint/2010/main" val="249827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F62B-72D3-44CA-8335-1FB5AEABE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2AFFC-DBAA-428E-B469-D57F9E9C3A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ECE0E1-AD95-461A-8A3F-36EC09D81D70}"/>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5" name="Footer Placeholder 4">
            <a:extLst>
              <a:ext uri="{FF2B5EF4-FFF2-40B4-BE49-F238E27FC236}">
                <a16:creationId xmlns:a16="http://schemas.microsoft.com/office/drawing/2014/main" id="{6CF1DE8F-0B50-441A-B2C4-0469583E5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2A07D-76EE-44FC-88EB-D187B89C66CF}"/>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565297353"/>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4D9F-225A-40FD-9964-1C1F693222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BB775B-A6CB-44E5-BE59-C5FAAE0DFE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F0C3C-C95C-4A64-80AE-773C99339DB8}"/>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5" name="Footer Placeholder 4">
            <a:extLst>
              <a:ext uri="{FF2B5EF4-FFF2-40B4-BE49-F238E27FC236}">
                <a16:creationId xmlns:a16="http://schemas.microsoft.com/office/drawing/2014/main" id="{2B42E1C3-88FA-42DD-8C65-71500CDAD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179CA-0849-44D5-9BF3-E462996BA257}"/>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3585067508"/>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5D500-18E1-4A9C-B94C-F2BF88893F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2EFF7-ABB2-424B-8A41-597982DA8C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37999-0B72-4590-8621-A5EAF89F6844}"/>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5" name="Footer Placeholder 4">
            <a:extLst>
              <a:ext uri="{FF2B5EF4-FFF2-40B4-BE49-F238E27FC236}">
                <a16:creationId xmlns:a16="http://schemas.microsoft.com/office/drawing/2014/main" id="{6ACD03C2-32E5-41E3-8D2A-9CB94A21A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D39A0-3A26-446F-A770-1F01ED4EBDF9}"/>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2404685448"/>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F027-7477-442D-B5B8-2DEC8ED9B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BFB733-364D-4601-8ED3-B9D2BB9015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73C22-B803-49AA-9124-39987331DF93}"/>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5" name="Footer Placeholder 4">
            <a:extLst>
              <a:ext uri="{FF2B5EF4-FFF2-40B4-BE49-F238E27FC236}">
                <a16:creationId xmlns:a16="http://schemas.microsoft.com/office/drawing/2014/main" id="{6638460A-88B2-4DCB-A367-763FBDC9C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8D15-1D85-4E6A-8B4C-8F655AB08AB4}"/>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2444729547"/>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14C-CC65-4B43-9376-B909D6C00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474C68-C510-4EE4-B081-89005C6641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022F98-EC0E-422E-BBEA-12C15CC45F1A}"/>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5" name="Footer Placeholder 4">
            <a:extLst>
              <a:ext uri="{FF2B5EF4-FFF2-40B4-BE49-F238E27FC236}">
                <a16:creationId xmlns:a16="http://schemas.microsoft.com/office/drawing/2014/main" id="{CBBEB2F3-79A9-4E9A-89BA-EAA9A3615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46713-9396-45D9-BFF7-5150FB1C99D5}"/>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2215217029"/>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C8EB-7E56-4E98-B4F3-542F7EA22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6A7920-64B1-408A-A2B5-376B2DF509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08F831-8494-43E8-95B1-62F211C7C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25219-0145-4A5F-9183-F77200F0907D}"/>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6" name="Footer Placeholder 5">
            <a:extLst>
              <a:ext uri="{FF2B5EF4-FFF2-40B4-BE49-F238E27FC236}">
                <a16:creationId xmlns:a16="http://schemas.microsoft.com/office/drawing/2014/main" id="{D7E18EA2-870C-4AE9-8244-23A414F0C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8E5DD-AC75-416C-887C-1C041EE49EB1}"/>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2452216869"/>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8B3D-CEFF-484F-B2F2-AAD6D3C105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C386A-7EEF-4EF8-840D-6C1AE869A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B15252-0D5E-4117-91E1-CF375C76AC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AD9E22-1F41-493B-B19B-94A8FC6DE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849E28-3A94-4023-BA5A-B5F8334375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F0F7D-C93F-427F-94E7-999414D701C7}"/>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8" name="Footer Placeholder 7">
            <a:extLst>
              <a:ext uri="{FF2B5EF4-FFF2-40B4-BE49-F238E27FC236}">
                <a16:creationId xmlns:a16="http://schemas.microsoft.com/office/drawing/2014/main" id="{D7DD8641-A392-4172-B4FB-4C8826989B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FD91D9-7861-4B13-99A4-91EB80A7A0DB}"/>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3816464488"/>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6CF9-94E2-4225-BCC5-0BF8C5BF6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409EA6-26AE-4923-809F-9E6101CED20D}"/>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4" name="Footer Placeholder 3">
            <a:extLst>
              <a:ext uri="{FF2B5EF4-FFF2-40B4-BE49-F238E27FC236}">
                <a16:creationId xmlns:a16="http://schemas.microsoft.com/office/drawing/2014/main" id="{2FC0B8BB-9BFE-4274-A8D8-D6CF7935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13D53B-5663-40C3-BE4C-77B3DFF9C9F4}"/>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3059226615"/>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4F5BB-46EF-49C5-9F56-A5EB58A17585}"/>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3" name="Footer Placeholder 2">
            <a:extLst>
              <a:ext uri="{FF2B5EF4-FFF2-40B4-BE49-F238E27FC236}">
                <a16:creationId xmlns:a16="http://schemas.microsoft.com/office/drawing/2014/main" id="{F5AD0A9C-D471-4905-8BB1-274BD8D243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C9FB7-8E81-410A-A5FD-141B70170183}"/>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177225818"/>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8B46-4B2B-4E70-871A-AEA95F3A3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657A78-33AD-4CA6-9D47-352175FCD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B11FBC-C0B1-4BAB-B03E-DF03D3836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D573DD-51C8-4853-8EEF-4732F92D4B48}"/>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6" name="Footer Placeholder 5">
            <a:extLst>
              <a:ext uri="{FF2B5EF4-FFF2-40B4-BE49-F238E27FC236}">
                <a16:creationId xmlns:a16="http://schemas.microsoft.com/office/drawing/2014/main" id="{D60C3CED-01A8-4770-A5DC-57ADFDC73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8AE5C-09B6-4AEA-8084-60226D31E6BC}"/>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1001271766"/>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B1EB-213B-417C-AC00-AC4462BBF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20BC0D-85D5-4451-87E5-3D860EB39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79A668-C7C1-422A-9326-DD34B2836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D4FCBF-2B70-4312-B3AB-0698CFC200FE}"/>
              </a:ext>
            </a:extLst>
          </p:cNvPr>
          <p:cNvSpPr>
            <a:spLocks noGrp="1"/>
          </p:cNvSpPr>
          <p:nvPr>
            <p:ph type="dt" sz="half" idx="10"/>
          </p:nvPr>
        </p:nvSpPr>
        <p:spPr/>
        <p:txBody>
          <a:bodyPr/>
          <a:lstStyle/>
          <a:p>
            <a:fld id="{E505C515-DAF5-405A-86FB-FEB41E8F9E89}" type="datetimeFigureOut">
              <a:rPr lang="en-US" smtClean="0"/>
              <a:t>3/9/2020</a:t>
            </a:fld>
            <a:endParaRPr lang="en-US"/>
          </a:p>
        </p:txBody>
      </p:sp>
      <p:sp>
        <p:nvSpPr>
          <p:cNvPr id="6" name="Footer Placeholder 5">
            <a:extLst>
              <a:ext uri="{FF2B5EF4-FFF2-40B4-BE49-F238E27FC236}">
                <a16:creationId xmlns:a16="http://schemas.microsoft.com/office/drawing/2014/main" id="{D8909311-C69B-4800-BAB9-14D7DBA88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D9542-6B91-43F8-AA2E-549FEB0450E1}"/>
              </a:ext>
            </a:extLst>
          </p:cNvPr>
          <p:cNvSpPr>
            <a:spLocks noGrp="1"/>
          </p:cNvSpPr>
          <p:nvPr>
            <p:ph type="sldNum" sz="quarter" idx="12"/>
          </p:nvPr>
        </p:nvSpPr>
        <p:spPr/>
        <p:txBody>
          <a:bodyPr/>
          <a:lstStyle/>
          <a:p>
            <a:fld id="{7BB682E7-51C1-4EE0-8847-F235EEF319FC}" type="slidenum">
              <a:rPr lang="en-US" smtClean="0"/>
              <a:t>‹#›</a:t>
            </a:fld>
            <a:endParaRPr lang="en-US"/>
          </a:p>
        </p:txBody>
      </p:sp>
    </p:spTree>
    <p:extLst>
      <p:ext uri="{BB962C8B-B14F-4D97-AF65-F5344CB8AC3E}">
        <p14:creationId xmlns:p14="http://schemas.microsoft.com/office/powerpoint/2010/main" val="2168215562"/>
      </p:ext>
    </p:extLst>
  </p:cSld>
  <p:clrMapOvr>
    <a:masterClrMapping/>
  </p:clrMapOvr>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4E35E-E7EE-4F4E-A60B-376A37C5C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7C698A-9F11-419B-8970-C2CD4D7E9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DFA3E-D037-445A-BD64-8A271483F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5C515-DAF5-405A-86FB-FEB41E8F9E89}" type="datetimeFigureOut">
              <a:rPr lang="en-US" smtClean="0"/>
              <a:t>3/9/2020</a:t>
            </a:fld>
            <a:endParaRPr lang="en-US"/>
          </a:p>
        </p:txBody>
      </p:sp>
      <p:sp>
        <p:nvSpPr>
          <p:cNvPr id="5" name="Footer Placeholder 4">
            <a:extLst>
              <a:ext uri="{FF2B5EF4-FFF2-40B4-BE49-F238E27FC236}">
                <a16:creationId xmlns:a16="http://schemas.microsoft.com/office/drawing/2014/main" id="{DE58AB0B-39F5-4ABF-A6DD-7A1DBF912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0269A8-C6B3-4596-BB03-F157581DE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682E7-51C1-4EE0-8847-F235EEF319FC}" type="slidenum">
              <a:rPr lang="en-US" smtClean="0"/>
              <a:t>‹#›</a:t>
            </a:fld>
            <a:endParaRPr lang="en-US"/>
          </a:p>
        </p:txBody>
      </p:sp>
    </p:spTree>
    <p:extLst>
      <p:ext uri="{BB962C8B-B14F-4D97-AF65-F5344CB8AC3E}">
        <p14:creationId xmlns:p14="http://schemas.microsoft.com/office/powerpoint/2010/main" val="342280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p:circle/>
      </p:transition>
    </mc:Choice>
    <mc:Fallback xmlns="">
      <p:transition advClick="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mily@MNWatershed.org"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C96990C-68D0-445F-BBED-008C65F8623E}"/>
              </a:ext>
            </a:extLst>
          </p:cNvPr>
          <p:cNvSpPr>
            <a:spLocks noGrp="1"/>
          </p:cNvSpPr>
          <p:nvPr>
            <p:ph type="subTitle" idx="1"/>
          </p:nvPr>
        </p:nvSpPr>
        <p:spPr>
          <a:xfrm>
            <a:off x="6956746" y="2395262"/>
            <a:ext cx="4871424" cy="3085408"/>
          </a:xfrm>
        </p:spPr>
        <p:txBody>
          <a:bodyPr vert="horz" lIns="91440" tIns="45720" rIns="91440" bIns="45720" rtlCol="0" anchor="t">
            <a:normAutofit/>
          </a:bodyPr>
          <a:lstStyle/>
          <a:p>
            <a:endParaRPr lang="en-US" b="1" kern="1200" dirty="0">
              <a:solidFill>
                <a:schemeClr val="bg1"/>
              </a:solidFill>
              <a:latin typeface="+mn-lt"/>
              <a:ea typeface="+mn-ea"/>
              <a:cs typeface="+mn-cs"/>
            </a:endParaRPr>
          </a:p>
          <a:p>
            <a:endParaRPr lang="en-US" b="1" kern="1200" dirty="0">
              <a:solidFill>
                <a:schemeClr val="bg1"/>
              </a:solidFill>
              <a:latin typeface="+mn-lt"/>
              <a:ea typeface="+mn-ea"/>
              <a:cs typeface="+mn-cs"/>
            </a:endParaRPr>
          </a:p>
          <a:p>
            <a:r>
              <a:rPr lang="en-US" b="1" kern="1200" dirty="0">
                <a:solidFill>
                  <a:schemeClr val="bg1"/>
                </a:solidFill>
                <a:latin typeface="+mn-lt"/>
                <a:ea typeface="+mn-ea"/>
                <a:cs typeface="+mn-cs"/>
              </a:rPr>
              <a:t>Emily Javens, Executive Director</a:t>
            </a:r>
          </a:p>
          <a:p>
            <a:r>
              <a:rPr lang="en-US" b="1" kern="1200" dirty="0">
                <a:solidFill>
                  <a:schemeClr val="bg1"/>
                </a:solidFill>
                <a:latin typeface="+mn-lt"/>
                <a:ea typeface="+mn-ea"/>
                <a:cs typeface="+mn-cs"/>
              </a:rPr>
              <a:t>Presentation to the Legislative Coordinating Commission’s Subcommittee on MN Water Policy</a:t>
            </a:r>
          </a:p>
          <a:p>
            <a:r>
              <a:rPr lang="en-US" b="1" dirty="0">
                <a:solidFill>
                  <a:schemeClr val="bg1"/>
                </a:solidFill>
              </a:rPr>
              <a:t>March 9, 2020 | </a:t>
            </a:r>
            <a:r>
              <a:rPr lang="en-US" b="1" kern="1200" dirty="0">
                <a:solidFill>
                  <a:schemeClr val="bg1"/>
                </a:solidFill>
                <a:latin typeface="+mn-lt"/>
                <a:ea typeface="+mn-ea"/>
                <a:cs typeface="+mn-cs"/>
              </a:rPr>
              <a:t>St. Paul</a:t>
            </a:r>
            <a:r>
              <a:rPr lang="en-US" b="1" dirty="0">
                <a:solidFill>
                  <a:schemeClr val="bg1"/>
                </a:solidFill>
              </a:rPr>
              <a:t>, MN</a:t>
            </a:r>
            <a:endParaRPr lang="en-US" b="1" kern="1200" dirty="0">
              <a:solidFill>
                <a:schemeClr val="bg1"/>
              </a:solidFill>
              <a:latin typeface="+mn-lt"/>
              <a:ea typeface="+mn-ea"/>
              <a:cs typeface="+mn-cs"/>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the logo for the Minnesota Association of Watershed Districts&#10;">
            <a:extLst>
              <a:ext uri="{FF2B5EF4-FFF2-40B4-BE49-F238E27FC236}">
                <a16:creationId xmlns:a16="http://schemas.microsoft.com/office/drawing/2014/main" id="{89FE5DFD-5C18-4EC1-8C57-25A35550CE6E}"/>
              </a:ext>
            </a:extLst>
          </p:cNvPr>
          <p:cNvPicPr>
            <a:picLocks noChangeAspect="1"/>
          </p:cNvPicPr>
          <p:nvPr/>
        </p:nvPicPr>
        <p:blipFill rotWithShape="1">
          <a:blip r:embed="rId2">
            <a:extLst>
              <a:ext uri="{28A0092B-C50C-407E-A947-70E740481C1C}">
                <a14:useLocalDpi xmlns:a14="http://schemas.microsoft.com/office/drawing/2010/main" val="0"/>
              </a:ext>
            </a:extLst>
          </a:blip>
          <a:srcRect l="3317" t="4536" r="4671" b="13671"/>
          <a:stretch/>
        </p:blipFill>
        <p:spPr>
          <a:xfrm>
            <a:off x="502920" y="960119"/>
            <a:ext cx="3858768" cy="3273553"/>
          </a:xfrm>
          <a:prstGeom prst="rect">
            <a:avLst/>
          </a:prstGeom>
        </p:spPr>
      </p:pic>
      <p:pic>
        <p:nvPicPr>
          <p:cNvPr id="12" name="Picture 11" descr="twitter icon">
            <a:extLst>
              <a:ext uri="{FF2B5EF4-FFF2-40B4-BE49-F238E27FC236}">
                <a16:creationId xmlns:a16="http://schemas.microsoft.com/office/drawing/2014/main" id="{0C54913A-CF34-4494-9BEC-8981214158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61222" y="6355960"/>
            <a:ext cx="333897" cy="333897"/>
          </a:xfrm>
          <a:prstGeom prst="rect">
            <a:avLst/>
          </a:prstGeom>
        </p:spPr>
      </p:pic>
      <p:pic>
        <p:nvPicPr>
          <p:cNvPr id="16" name="Picture 15" descr="facebook logo">
            <a:extLst>
              <a:ext uri="{FF2B5EF4-FFF2-40B4-BE49-F238E27FC236}">
                <a16:creationId xmlns:a16="http://schemas.microsoft.com/office/drawing/2014/main" id="{31A7D4D9-FF76-46CE-8479-4771DB579F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83385" y="6355959"/>
            <a:ext cx="333897" cy="333897"/>
          </a:xfrm>
          <a:prstGeom prst="rect">
            <a:avLst/>
          </a:prstGeom>
        </p:spPr>
      </p:pic>
      <p:sp>
        <p:nvSpPr>
          <p:cNvPr id="9" name="Subtitle 2" descr="website of Minnesota Association of watershed districts&#10;">
            <a:extLst>
              <a:ext uri="{FF2B5EF4-FFF2-40B4-BE49-F238E27FC236}">
                <a16:creationId xmlns:a16="http://schemas.microsoft.com/office/drawing/2014/main" id="{B8B3F6A5-F81E-40D3-8B50-02EEA94E35B2}"/>
              </a:ext>
            </a:extLst>
          </p:cNvPr>
          <p:cNvSpPr txBox="1">
            <a:spLocks/>
          </p:cNvSpPr>
          <p:nvPr/>
        </p:nvSpPr>
        <p:spPr>
          <a:xfrm>
            <a:off x="8068481" y="6355959"/>
            <a:ext cx="3214904" cy="385257"/>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rPr>
              <a:t>www.mnwatershed.org</a:t>
            </a:r>
          </a:p>
          <a:p>
            <a:pPr algn="l"/>
            <a:endParaRPr lang="en-US" sz="2000" dirty="0">
              <a:solidFill>
                <a:schemeClr val="bg1"/>
              </a:solidFill>
            </a:endParaRPr>
          </a:p>
        </p:txBody>
      </p:sp>
      <p:sp>
        <p:nvSpPr>
          <p:cNvPr id="7" name="Title 6">
            <a:extLst>
              <a:ext uri="{FF2B5EF4-FFF2-40B4-BE49-F238E27FC236}">
                <a16:creationId xmlns:a16="http://schemas.microsoft.com/office/drawing/2014/main" id="{E108E8E9-9BBF-41CB-A2EB-C43560EA64E9}"/>
              </a:ext>
            </a:extLst>
          </p:cNvPr>
          <p:cNvSpPr>
            <a:spLocks noGrp="1"/>
          </p:cNvSpPr>
          <p:nvPr>
            <p:ph type="ctrTitle"/>
          </p:nvPr>
        </p:nvSpPr>
        <p:spPr>
          <a:xfrm>
            <a:off x="6535887" y="168143"/>
            <a:ext cx="5459232" cy="2387600"/>
          </a:xfrm>
        </p:spPr>
        <p:txBody>
          <a:bodyPr>
            <a:normAutofit fontScale="90000"/>
          </a:bodyPr>
          <a:lstStyle/>
          <a:p>
            <a:pPr>
              <a:spcBef>
                <a:spcPts val="0"/>
              </a:spcBef>
              <a:spcAft>
                <a:spcPts val="600"/>
              </a:spcAft>
            </a:pPr>
            <a:r>
              <a:rPr lang="en-US" sz="4900" b="1" dirty="0">
                <a:solidFill>
                  <a:schemeClr val="bg1"/>
                </a:solidFill>
              </a:rPr>
              <a:t>Watershed Districts: Statutes and </a:t>
            </a:r>
            <a:br>
              <a:rPr lang="en-US" sz="4900" b="1" dirty="0">
                <a:solidFill>
                  <a:schemeClr val="bg1"/>
                </a:solidFill>
              </a:rPr>
            </a:br>
            <a:r>
              <a:rPr lang="en-US" sz="4900" b="1" dirty="0">
                <a:solidFill>
                  <a:schemeClr val="bg1"/>
                </a:solidFill>
              </a:rPr>
              <a:t>Governance Structure</a:t>
            </a:r>
            <a:endParaRPr lang="en-US" dirty="0"/>
          </a:p>
        </p:txBody>
      </p:sp>
    </p:spTree>
    <p:extLst>
      <p:ext uri="{BB962C8B-B14F-4D97-AF65-F5344CB8AC3E}">
        <p14:creationId xmlns:p14="http://schemas.microsoft.com/office/powerpoint/2010/main" val="3563975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3761-6F97-444F-82F7-2689C956E9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marL="0" marR="0" lvl="0" indent="0" algn="ctr" fontAlgn="base">
              <a:spcAft>
                <a:spcPct val="0"/>
              </a:spcAft>
              <a:buClrTx/>
              <a:buSzTx/>
              <a:tabLst/>
            </a:pPr>
            <a:r>
              <a:rPr lang="en-US" altLang="en-US" sz="5400" b="1" dirty="0">
                <a:solidFill>
                  <a:srgbClr val="FFFFFF"/>
                </a:solidFill>
              </a:rPr>
              <a:t>Watershed Funding.</a:t>
            </a:r>
            <a:endParaRPr kumimoji="0" lang="en-US" altLang="en-US" sz="5400" b="0" i="0" u="none" strike="noStrike" cap="none" normalizeH="0" baseline="0" dirty="0">
              <a:ln>
                <a:noFill/>
              </a:ln>
              <a:solidFill>
                <a:srgbClr val="FFFFFF"/>
              </a:solidFill>
              <a:effectLst/>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7BCC16-FE39-4BAB-B30D-3DD616FF05C8}"/>
              </a:ext>
            </a:extLst>
          </p:cNvPr>
          <p:cNvSpPr/>
          <p:nvPr/>
        </p:nvSpPr>
        <p:spPr>
          <a:xfrm>
            <a:off x="330418" y="2423842"/>
            <a:ext cx="5602546" cy="4154984"/>
          </a:xfrm>
          <a:prstGeom prst="rect">
            <a:avLst/>
          </a:prstGeom>
        </p:spPr>
        <p:txBody>
          <a:bodyPr wrap="square">
            <a:spAutoFit/>
          </a:bodyPr>
          <a:lstStyle/>
          <a:p>
            <a:r>
              <a:rPr lang="en-US" sz="2000" b="1" dirty="0"/>
              <a:t>103D.905 FUNDS OF WATERSHED DISTRICT.</a:t>
            </a:r>
          </a:p>
          <a:p>
            <a:r>
              <a:rPr lang="en-US" sz="2000" dirty="0" err="1"/>
              <a:t>Subd</a:t>
            </a:r>
            <a:r>
              <a:rPr lang="en-US" sz="2000" dirty="0"/>
              <a:t>. 3.</a:t>
            </a:r>
            <a:r>
              <a:rPr lang="en-US" sz="2000" b="1" dirty="0"/>
              <a:t>General fund.</a:t>
            </a:r>
          </a:p>
          <a:p>
            <a:endParaRPr lang="en-US" sz="800" dirty="0"/>
          </a:p>
          <a:p>
            <a:r>
              <a:rPr lang="en-US" sz="2400" dirty="0"/>
              <a:t>A general fund, consisting of an ad valorem tax levy, may not exceed 0.048 percent of estimated market value, or $250,000, whichever is less. The money in the fund shall be used for general administrative expenses and for the construction or implementation and maintenance of projects of common benefit to the watershed district. </a:t>
            </a:r>
            <a:endParaRPr lang="en-US" b="1" dirty="0"/>
          </a:p>
        </p:txBody>
      </p:sp>
      <p:sp>
        <p:nvSpPr>
          <p:cNvPr id="11" name="Rectangle 10">
            <a:extLst>
              <a:ext uri="{FF2B5EF4-FFF2-40B4-BE49-F238E27FC236}">
                <a16:creationId xmlns:a16="http://schemas.microsoft.com/office/drawing/2014/main" id="{6A12758B-153D-498B-A3FB-28801C827DD8}"/>
              </a:ext>
            </a:extLst>
          </p:cNvPr>
          <p:cNvSpPr/>
          <p:nvPr/>
        </p:nvSpPr>
        <p:spPr>
          <a:xfrm>
            <a:off x="6420077" y="2406065"/>
            <a:ext cx="5536081" cy="4154984"/>
          </a:xfrm>
          <a:prstGeom prst="rect">
            <a:avLst/>
          </a:prstGeom>
        </p:spPr>
        <p:txBody>
          <a:bodyPr wrap="square">
            <a:spAutoFit/>
          </a:bodyPr>
          <a:lstStyle/>
          <a:p>
            <a:r>
              <a:rPr lang="en-US" sz="2000" b="1" dirty="0"/>
              <a:t>103B.241 LEVIES.</a:t>
            </a:r>
          </a:p>
          <a:p>
            <a:r>
              <a:rPr lang="en-US" sz="2000" dirty="0"/>
              <a:t>Subdivision 1. </a:t>
            </a:r>
            <a:r>
              <a:rPr lang="en-US" sz="2000" b="1" dirty="0"/>
              <a:t>Watershed plans and projects.</a:t>
            </a:r>
            <a:endParaRPr lang="en-US" sz="2000" dirty="0"/>
          </a:p>
          <a:p>
            <a:endParaRPr lang="en-US" sz="800" dirty="0"/>
          </a:p>
          <a:p>
            <a:r>
              <a:rPr lang="en-US" sz="2400" dirty="0"/>
              <a:t>Notwithstanding chapter 103D, a local government unit or watershed management organization may levy a tax to pay the increased costs of preparing a plan under sections 103B.231 and 103B.235 or for projects identified in an approved and adopted plan necessary to implement the purposes of section 103B.201. </a:t>
            </a:r>
            <a:endParaRPr lang="en-US" sz="2400" b="1" dirty="0"/>
          </a:p>
        </p:txBody>
      </p:sp>
      <p:sp>
        <p:nvSpPr>
          <p:cNvPr id="3" name="Rectangle 2">
            <a:extLst>
              <a:ext uri="{FF2B5EF4-FFF2-40B4-BE49-F238E27FC236}">
                <a16:creationId xmlns:a16="http://schemas.microsoft.com/office/drawing/2014/main" id="{8442935A-17B6-47AB-A6D7-364AB162F0AE}"/>
              </a:ext>
            </a:extLst>
          </p:cNvPr>
          <p:cNvSpPr/>
          <p:nvPr/>
        </p:nvSpPr>
        <p:spPr>
          <a:xfrm>
            <a:off x="2299412" y="1716878"/>
            <a:ext cx="832279" cy="369332"/>
          </a:xfrm>
          <a:prstGeom prst="rect">
            <a:avLst/>
          </a:prstGeom>
        </p:spPr>
        <p:txBody>
          <a:bodyPr wrap="none">
            <a:spAutoFit/>
          </a:bodyPr>
          <a:lstStyle/>
          <a:p>
            <a:r>
              <a:rPr lang="en-US" b="1" dirty="0">
                <a:solidFill>
                  <a:schemeClr val="bg1"/>
                </a:solidFill>
              </a:rPr>
              <a:t>RURAL</a:t>
            </a:r>
            <a:endParaRPr lang="en-US" dirty="0">
              <a:solidFill>
                <a:schemeClr val="bg1"/>
              </a:solidFill>
            </a:endParaRPr>
          </a:p>
        </p:txBody>
      </p:sp>
      <p:sp>
        <p:nvSpPr>
          <p:cNvPr id="10" name="Rectangle 9">
            <a:extLst>
              <a:ext uri="{FF2B5EF4-FFF2-40B4-BE49-F238E27FC236}">
                <a16:creationId xmlns:a16="http://schemas.microsoft.com/office/drawing/2014/main" id="{BF1B5ABB-6F04-4BC6-8C39-9114144B2C10}"/>
              </a:ext>
            </a:extLst>
          </p:cNvPr>
          <p:cNvSpPr/>
          <p:nvPr/>
        </p:nvSpPr>
        <p:spPr>
          <a:xfrm>
            <a:off x="8355838" y="1720238"/>
            <a:ext cx="895758" cy="369332"/>
          </a:xfrm>
          <a:prstGeom prst="rect">
            <a:avLst/>
          </a:prstGeom>
        </p:spPr>
        <p:txBody>
          <a:bodyPr wrap="none">
            <a:spAutoFit/>
          </a:bodyPr>
          <a:lstStyle/>
          <a:p>
            <a:r>
              <a:rPr lang="en-US" b="1" dirty="0">
                <a:solidFill>
                  <a:schemeClr val="bg1"/>
                </a:solidFill>
              </a:rPr>
              <a:t>METRO</a:t>
            </a:r>
            <a:endParaRPr lang="en-US" dirty="0">
              <a:solidFill>
                <a:schemeClr val="bg1"/>
              </a:solidFill>
            </a:endParaRPr>
          </a:p>
        </p:txBody>
      </p:sp>
    </p:spTree>
    <p:extLst>
      <p:ext uri="{BB962C8B-B14F-4D97-AF65-F5344CB8AC3E}">
        <p14:creationId xmlns:p14="http://schemas.microsoft.com/office/powerpoint/2010/main" val="7513616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3761-6F97-444F-82F7-2689C956E9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marL="0" marR="0" lvl="0" indent="0" algn="ctr" fontAlgn="base">
              <a:spcAft>
                <a:spcPct val="0"/>
              </a:spcAft>
              <a:buClrTx/>
              <a:buSzTx/>
              <a:tabLst/>
            </a:pPr>
            <a:r>
              <a:rPr lang="en-US" altLang="en-US" sz="5400" b="1" dirty="0">
                <a:solidFill>
                  <a:srgbClr val="FFFFFF"/>
                </a:solidFill>
              </a:rPr>
              <a:t>Watershed Reporting</a:t>
            </a:r>
            <a:endParaRPr kumimoji="0" lang="en-US" altLang="en-US" sz="5400" b="0" i="0" u="none" strike="noStrike" cap="none" normalizeH="0" baseline="0" dirty="0">
              <a:ln>
                <a:noFill/>
              </a:ln>
              <a:solidFill>
                <a:srgbClr val="FFFFFF"/>
              </a:solidFill>
              <a:effectLst/>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7BCC16-FE39-4BAB-B30D-3DD616FF05C8}"/>
              </a:ext>
            </a:extLst>
          </p:cNvPr>
          <p:cNvSpPr/>
          <p:nvPr/>
        </p:nvSpPr>
        <p:spPr>
          <a:xfrm>
            <a:off x="396882" y="2423842"/>
            <a:ext cx="5536081" cy="4339650"/>
          </a:xfrm>
          <a:prstGeom prst="rect">
            <a:avLst/>
          </a:prstGeom>
        </p:spPr>
        <p:txBody>
          <a:bodyPr wrap="square">
            <a:spAutoFit/>
          </a:bodyPr>
          <a:lstStyle/>
          <a:p>
            <a:r>
              <a:rPr lang="en-US" b="1" dirty="0"/>
              <a:t>103D.351 ANNUAL REPORT.</a:t>
            </a:r>
          </a:p>
          <a:p>
            <a:r>
              <a:rPr lang="en-US" sz="2400" dirty="0"/>
              <a:t>(a) The managers must prepare a yearly report of the financial conditions of the watershed district, the status of all projects, the business transacted by the watershed district, other matters affecting the interests of the watershed district, and a discussion of the managers' plans for the succeeding year</a:t>
            </a:r>
          </a:p>
          <a:p>
            <a:endParaRPr lang="en-US" sz="2400" dirty="0"/>
          </a:p>
          <a:p>
            <a:endParaRPr lang="en-US" sz="2400" dirty="0"/>
          </a:p>
          <a:p>
            <a:endParaRPr lang="en-US" b="1" dirty="0"/>
          </a:p>
        </p:txBody>
      </p:sp>
      <p:sp>
        <p:nvSpPr>
          <p:cNvPr id="3" name="Rectangle 2">
            <a:extLst>
              <a:ext uri="{FF2B5EF4-FFF2-40B4-BE49-F238E27FC236}">
                <a16:creationId xmlns:a16="http://schemas.microsoft.com/office/drawing/2014/main" id="{8442935A-17B6-47AB-A6D7-364AB162F0AE}"/>
              </a:ext>
            </a:extLst>
          </p:cNvPr>
          <p:cNvSpPr/>
          <p:nvPr/>
        </p:nvSpPr>
        <p:spPr>
          <a:xfrm>
            <a:off x="4714648" y="1649782"/>
            <a:ext cx="2436629" cy="369332"/>
          </a:xfrm>
          <a:prstGeom prst="rect">
            <a:avLst/>
          </a:prstGeom>
        </p:spPr>
        <p:txBody>
          <a:bodyPr wrap="none">
            <a:spAutoFit/>
          </a:bodyPr>
          <a:lstStyle/>
          <a:p>
            <a:r>
              <a:rPr lang="en-US" b="1" dirty="0">
                <a:solidFill>
                  <a:schemeClr val="bg1"/>
                </a:solidFill>
              </a:rPr>
              <a:t>103D.341 </a:t>
            </a:r>
            <a:r>
              <a:rPr lang="en-US" dirty="0">
                <a:solidFill>
                  <a:schemeClr val="bg1"/>
                </a:solidFill>
              </a:rPr>
              <a:t>Subdivision 1.</a:t>
            </a:r>
          </a:p>
        </p:txBody>
      </p:sp>
      <p:sp>
        <p:nvSpPr>
          <p:cNvPr id="13" name="Rectangle 12">
            <a:extLst>
              <a:ext uri="{FF2B5EF4-FFF2-40B4-BE49-F238E27FC236}">
                <a16:creationId xmlns:a16="http://schemas.microsoft.com/office/drawing/2014/main" id="{28733727-771D-4A8F-AEAA-55628409232F}"/>
              </a:ext>
            </a:extLst>
          </p:cNvPr>
          <p:cNvSpPr/>
          <p:nvPr/>
        </p:nvSpPr>
        <p:spPr>
          <a:xfrm>
            <a:off x="6420077" y="2426708"/>
            <a:ext cx="5536081" cy="4339650"/>
          </a:xfrm>
          <a:prstGeom prst="rect">
            <a:avLst/>
          </a:prstGeom>
        </p:spPr>
        <p:txBody>
          <a:bodyPr wrap="square">
            <a:spAutoFit/>
          </a:bodyPr>
          <a:lstStyle/>
          <a:p>
            <a:r>
              <a:rPr lang="en-US" b="1" dirty="0"/>
              <a:t>103D.355 ANNUAL AUDIT.</a:t>
            </a:r>
          </a:p>
          <a:p>
            <a:r>
              <a:rPr lang="en-US" sz="2400" dirty="0"/>
              <a:t>Subdivision 1.Requirement.</a:t>
            </a:r>
          </a:p>
          <a:p>
            <a:r>
              <a:rPr lang="en-US" sz="2400" dirty="0"/>
              <a:t>The managers must have an annual audit completed of the books and accounts of the watershed district. The annual audit may be made by a private certified public accountant or by the state auditor.</a:t>
            </a:r>
          </a:p>
          <a:p>
            <a:r>
              <a:rPr lang="en-US" sz="2400" dirty="0"/>
              <a:t/>
            </a:r>
            <a:br>
              <a:rPr lang="en-US" sz="2400" dirty="0"/>
            </a:br>
            <a:endParaRPr lang="en-US" sz="2400" dirty="0"/>
          </a:p>
          <a:p>
            <a:endParaRPr lang="en-US" sz="2400" dirty="0"/>
          </a:p>
          <a:p>
            <a:endParaRPr lang="en-US" sz="2400" dirty="0"/>
          </a:p>
          <a:p>
            <a:endParaRPr lang="en-US" b="1" dirty="0"/>
          </a:p>
        </p:txBody>
      </p:sp>
    </p:spTree>
    <p:extLst>
      <p:ext uri="{BB962C8B-B14F-4D97-AF65-F5344CB8AC3E}">
        <p14:creationId xmlns:p14="http://schemas.microsoft.com/office/powerpoint/2010/main" val="3038784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C96990C-68D0-445F-BBED-008C65F8623E}"/>
              </a:ext>
            </a:extLst>
          </p:cNvPr>
          <p:cNvSpPr>
            <a:spLocks noGrp="1"/>
          </p:cNvSpPr>
          <p:nvPr>
            <p:ph type="subTitle" idx="1"/>
          </p:nvPr>
        </p:nvSpPr>
        <p:spPr>
          <a:xfrm>
            <a:off x="6956746" y="3429000"/>
            <a:ext cx="4871424" cy="1892013"/>
          </a:xfrm>
        </p:spPr>
        <p:txBody>
          <a:bodyPr vert="horz" lIns="91440" tIns="45720" rIns="91440" bIns="45720" rtlCol="0" anchor="t">
            <a:normAutofit/>
          </a:bodyPr>
          <a:lstStyle/>
          <a:p>
            <a:r>
              <a:rPr lang="en-US" b="1" kern="1200" dirty="0">
                <a:solidFill>
                  <a:schemeClr val="bg1"/>
                </a:solidFill>
                <a:latin typeface="+mn-lt"/>
                <a:ea typeface="+mn-ea"/>
                <a:cs typeface="+mn-cs"/>
              </a:rPr>
              <a:t>Thank you!</a:t>
            </a:r>
          </a:p>
          <a:p>
            <a:r>
              <a:rPr lang="en-US" b="1" kern="1200" dirty="0">
                <a:solidFill>
                  <a:schemeClr val="bg1"/>
                </a:solidFill>
                <a:latin typeface="+mn-lt"/>
                <a:ea typeface="+mn-ea"/>
                <a:cs typeface="+mn-cs"/>
              </a:rPr>
              <a:t>Emily Javens, Executive Director</a:t>
            </a:r>
          </a:p>
          <a:p>
            <a:r>
              <a:rPr lang="en-US" b="1" kern="1200" dirty="0">
                <a:solidFill>
                  <a:schemeClr val="bg1"/>
                </a:solidFill>
                <a:latin typeface="+mn-lt"/>
                <a:ea typeface="+mn-ea"/>
                <a:cs typeface="+mn-cs"/>
                <a:hlinkClick r:id="rId2">
                  <a:extLst>
                    <a:ext uri="{A12FA001-AC4F-418D-AE19-62706E023703}">
                      <ahyp:hlinkClr xmlns:ahyp="http://schemas.microsoft.com/office/drawing/2018/hyperlinkcolor" xmlns="" val="tx"/>
                    </a:ext>
                  </a:extLst>
                </a:hlinkClick>
              </a:rPr>
              <a:t>Emily@MNWatershed.org</a:t>
            </a:r>
            <a:endParaRPr lang="en-US" b="1" kern="1200" dirty="0">
              <a:solidFill>
                <a:schemeClr val="bg1"/>
              </a:solidFill>
              <a:latin typeface="+mn-lt"/>
              <a:ea typeface="+mn-ea"/>
              <a:cs typeface="+mn-cs"/>
            </a:endParaRPr>
          </a:p>
          <a:p>
            <a:r>
              <a:rPr lang="en-US" b="1" dirty="0">
                <a:solidFill>
                  <a:schemeClr val="bg1"/>
                </a:solidFill>
              </a:rPr>
              <a:t>651-440-9407</a:t>
            </a:r>
            <a:endParaRPr lang="en-US" b="1" kern="1200" dirty="0">
              <a:solidFill>
                <a:schemeClr val="bg1"/>
              </a:solidFill>
              <a:latin typeface="+mn-lt"/>
              <a:ea typeface="+mn-ea"/>
              <a:cs typeface="+mn-cs"/>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the logo for the Minnesota Association of Watershed Districts">
            <a:extLst>
              <a:ext uri="{FF2B5EF4-FFF2-40B4-BE49-F238E27FC236}">
                <a16:creationId xmlns:a16="http://schemas.microsoft.com/office/drawing/2014/main" id="{89FE5DFD-5C18-4EC1-8C57-25A35550CE6E}"/>
              </a:ext>
            </a:extLst>
          </p:cNvPr>
          <p:cNvPicPr>
            <a:picLocks noChangeAspect="1"/>
          </p:cNvPicPr>
          <p:nvPr/>
        </p:nvPicPr>
        <p:blipFill rotWithShape="1">
          <a:blip r:embed="rId3">
            <a:extLst>
              <a:ext uri="{28A0092B-C50C-407E-A947-70E740481C1C}">
                <a14:useLocalDpi xmlns:a14="http://schemas.microsoft.com/office/drawing/2010/main" val="0"/>
              </a:ext>
            </a:extLst>
          </a:blip>
          <a:srcRect l="3317" t="4536" r="4671" b="13671"/>
          <a:stretch/>
        </p:blipFill>
        <p:spPr>
          <a:xfrm>
            <a:off x="502920" y="960119"/>
            <a:ext cx="3858768" cy="3273553"/>
          </a:xfrm>
          <a:prstGeom prst="rect">
            <a:avLst/>
          </a:prstGeom>
        </p:spPr>
      </p:pic>
      <p:pic>
        <p:nvPicPr>
          <p:cNvPr id="12" name="Picture 11" descr="twitter logo&#10;">
            <a:extLst>
              <a:ext uri="{FF2B5EF4-FFF2-40B4-BE49-F238E27FC236}">
                <a16:creationId xmlns:a16="http://schemas.microsoft.com/office/drawing/2014/main" id="{0C54913A-CF34-4494-9BEC-8981214158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61222" y="6355960"/>
            <a:ext cx="333897" cy="333897"/>
          </a:xfrm>
          <a:prstGeom prst="rect">
            <a:avLst/>
          </a:prstGeom>
        </p:spPr>
      </p:pic>
      <p:pic>
        <p:nvPicPr>
          <p:cNvPr id="16" name="Picture 15" descr="facebook logo&#10;">
            <a:extLst>
              <a:ext uri="{FF2B5EF4-FFF2-40B4-BE49-F238E27FC236}">
                <a16:creationId xmlns:a16="http://schemas.microsoft.com/office/drawing/2014/main" id="{31A7D4D9-FF76-46CE-8479-4771DB579F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83385" y="6355959"/>
            <a:ext cx="333897" cy="333897"/>
          </a:xfrm>
          <a:prstGeom prst="rect">
            <a:avLst/>
          </a:prstGeom>
        </p:spPr>
      </p:pic>
      <p:sp>
        <p:nvSpPr>
          <p:cNvPr id="9" name="Subtitle 2" descr="website address of the Minnesota Association of Watershed Districts&#10;">
            <a:extLst>
              <a:ext uri="{FF2B5EF4-FFF2-40B4-BE49-F238E27FC236}">
                <a16:creationId xmlns:a16="http://schemas.microsoft.com/office/drawing/2014/main" id="{B8B3F6A5-F81E-40D3-8B50-02EEA94E35B2}"/>
              </a:ext>
            </a:extLst>
          </p:cNvPr>
          <p:cNvSpPr txBox="1">
            <a:spLocks/>
          </p:cNvSpPr>
          <p:nvPr/>
        </p:nvSpPr>
        <p:spPr>
          <a:xfrm>
            <a:off x="8068481" y="6355959"/>
            <a:ext cx="3214904" cy="385257"/>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rPr>
              <a:t>www.mnwatershed.org</a:t>
            </a:r>
          </a:p>
          <a:p>
            <a:pPr algn="l"/>
            <a:endParaRPr lang="en-US" sz="2000" dirty="0">
              <a:solidFill>
                <a:schemeClr val="bg1"/>
              </a:solidFill>
            </a:endParaRPr>
          </a:p>
        </p:txBody>
      </p:sp>
      <p:sp>
        <p:nvSpPr>
          <p:cNvPr id="6" name="Title 5">
            <a:extLst>
              <a:ext uri="{FF2B5EF4-FFF2-40B4-BE49-F238E27FC236}">
                <a16:creationId xmlns:a16="http://schemas.microsoft.com/office/drawing/2014/main" id="{E787EA64-3F29-4E99-92E5-3211C90E8D1C}"/>
              </a:ext>
            </a:extLst>
          </p:cNvPr>
          <p:cNvSpPr>
            <a:spLocks noGrp="1"/>
          </p:cNvSpPr>
          <p:nvPr>
            <p:ph type="ctrTitle"/>
          </p:nvPr>
        </p:nvSpPr>
        <p:spPr>
          <a:xfrm>
            <a:off x="6825096" y="502040"/>
            <a:ext cx="5003074" cy="1892013"/>
          </a:xfrm>
        </p:spPr>
        <p:txBody>
          <a:bodyPr>
            <a:normAutofit/>
          </a:bodyPr>
          <a:lstStyle/>
          <a:p>
            <a:pPr>
              <a:spcBef>
                <a:spcPts val="0"/>
              </a:spcBef>
              <a:spcAft>
                <a:spcPts val="600"/>
              </a:spcAft>
            </a:pPr>
            <a:r>
              <a:rPr lang="en-US" sz="4400" b="1" dirty="0">
                <a:solidFill>
                  <a:schemeClr val="bg1"/>
                </a:solidFill>
              </a:rPr>
              <a:t>Watershed Districts: </a:t>
            </a:r>
            <a:r>
              <a:rPr lang="en-US" sz="4000" b="1" dirty="0">
                <a:solidFill>
                  <a:schemeClr val="bg1"/>
                </a:solidFill>
              </a:rPr>
              <a:t>Statutes and </a:t>
            </a:r>
            <a:br>
              <a:rPr lang="en-US" sz="4000" b="1" dirty="0">
                <a:solidFill>
                  <a:schemeClr val="bg1"/>
                </a:solidFill>
              </a:rPr>
            </a:br>
            <a:r>
              <a:rPr lang="en-US" sz="4000" b="1" dirty="0">
                <a:solidFill>
                  <a:schemeClr val="bg1"/>
                </a:solidFill>
              </a:rPr>
              <a:t>Governance Structure</a:t>
            </a:r>
          </a:p>
        </p:txBody>
      </p:sp>
    </p:spTree>
    <p:extLst>
      <p:ext uri="{BB962C8B-B14F-4D97-AF65-F5344CB8AC3E}">
        <p14:creationId xmlns:p14="http://schemas.microsoft.com/office/powerpoint/2010/main" val="1630706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37C8D-825A-4BA5-87EA-9AB471D6A01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Non-metro</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Watershed</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Districts</a:t>
            </a:r>
          </a:p>
        </p:txBody>
      </p:sp>
      <p:pic>
        <p:nvPicPr>
          <p:cNvPr id="4" name="Picture 3" descr="Map of the rural watershed district locations in Minnesota">
            <a:extLst>
              <a:ext uri="{FF2B5EF4-FFF2-40B4-BE49-F238E27FC236}">
                <a16:creationId xmlns:a16="http://schemas.microsoft.com/office/drawing/2014/main" id="{032ECDA3-6B0E-467A-A607-C79A4C6BDC1C}"/>
              </a:ext>
            </a:extLst>
          </p:cNvPr>
          <p:cNvPicPr>
            <a:picLocks noChangeAspect="1"/>
          </p:cNvPicPr>
          <p:nvPr/>
        </p:nvPicPr>
        <p:blipFill rotWithShape="1">
          <a:blip r:embed="rId3"/>
          <a:srcRect l="25148" t="20105" r="41301" b="23504"/>
          <a:stretch/>
        </p:blipFill>
        <p:spPr>
          <a:xfrm>
            <a:off x="4331319" y="156878"/>
            <a:ext cx="6921795" cy="6544243"/>
          </a:xfrm>
          <a:prstGeom prst="rect">
            <a:avLst/>
          </a:prstGeom>
        </p:spPr>
      </p:pic>
      <p:sp>
        <p:nvSpPr>
          <p:cNvPr id="6" name="Rectangle 5">
            <a:extLst>
              <a:ext uri="{FF2B5EF4-FFF2-40B4-BE49-F238E27FC236}">
                <a16:creationId xmlns:a16="http://schemas.microsoft.com/office/drawing/2014/main" id="{BA9AEBF6-8EA6-4AAA-B001-17392C8D1D27}"/>
              </a:ext>
            </a:extLst>
          </p:cNvPr>
          <p:cNvSpPr/>
          <p:nvPr/>
        </p:nvSpPr>
        <p:spPr>
          <a:xfrm>
            <a:off x="8627045" y="3542541"/>
            <a:ext cx="3413370" cy="1077218"/>
          </a:xfrm>
          <a:prstGeom prst="rect">
            <a:avLst/>
          </a:prstGeom>
        </p:spPr>
        <p:txBody>
          <a:bodyPr wrap="none">
            <a:spAutoFit/>
          </a:bodyPr>
          <a:lstStyle/>
          <a:p>
            <a:pPr algn="ctr"/>
            <a:r>
              <a:rPr lang="en-US" sz="3200" b="1" dirty="0"/>
              <a:t>1955</a:t>
            </a:r>
          </a:p>
          <a:p>
            <a:pPr algn="ctr"/>
            <a:r>
              <a:rPr lang="en-US" sz="3200" b="1" dirty="0"/>
              <a:t>MN Watershed Act</a:t>
            </a:r>
          </a:p>
        </p:txBody>
      </p:sp>
    </p:spTree>
    <p:extLst>
      <p:ext uri="{BB962C8B-B14F-4D97-AF65-F5344CB8AC3E}">
        <p14:creationId xmlns:p14="http://schemas.microsoft.com/office/powerpoint/2010/main" val="1428166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37C8D-825A-4BA5-87EA-9AB471D6A01B}"/>
              </a:ext>
            </a:extLst>
          </p:cNvPr>
          <p:cNvSpPr>
            <a:spLocks noGrp="1"/>
          </p:cNvSpPr>
          <p:nvPr>
            <p:ph type="title"/>
          </p:nvPr>
        </p:nvSpPr>
        <p:spPr>
          <a:xfrm>
            <a:off x="637380" y="512064"/>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Metro</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Watershed Districts</a:t>
            </a:r>
          </a:p>
        </p:txBody>
      </p:sp>
      <p:pic>
        <p:nvPicPr>
          <p:cNvPr id="10" name="Picture 9" descr="Legend for the watershed districts that are located in the 7 county metropolitan area of Minnesota.&#10;">
            <a:extLst>
              <a:ext uri="{FF2B5EF4-FFF2-40B4-BE49-F238E27FC236}">
                <a16:creationId xmlns:a16="http://schemas.microsoft.com/office/drawing/2014/main" id="{BB8AC90E-F302-44DB-8270-3E39A640C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02" t="65160" r="27891" b="9441"/>
          <a:stretch/>
        </p:blipFill>
        <p:spPr bwMode="auto">
          <a:xfrm>
            <a:off x="265176" y="4078224"/>
            <a:ext cx="5102459" cy="237744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watershed districts in the 7 county metropolitan area of Minnesota&#10;">
            <a:extLst>
              <a:ext uri="{FF2B5EF4-FFF2-40B4-BE49-F238E27FC236}">
                <a16:creationId xmlns:a16="http://schemas.microsoft.com/office/drawing/2014/main" id="{4EF1226C-41BF-4D31-88C5-2502443888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04" t="18942" r="30746" b="35913"/>
          <a:stretch/>
        </p:blipFill>
        <p:spPr bwMode="auto">
          <a:xfrm>
            <a:off x="5526130" y="201168"/>
            <a:ext cx="6507375" cy="6492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285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37C8D-825A-4BA5-87EA-9AB471D6A01B}"/>
              </a:ext>
            </a:extLst>
          </p:cNvPr>
          <p:cNvSpPr>
            <a:spLocks noGrp="1"/>
          </p:cNvSpPr>
          <p:nvPr>
            <p:ph type="title"/>
          </p:nvPr>
        </p:nvSpPr>
        <p:spPr>
          <a:xfrm>
            <a:off x="2768859" y="912793"/>
            <a:ext cx="2814320" cy="28125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Water Management</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Organizations</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(WMOs)</a:t>
            </a:r>
          </a:p>
        </p:txBody>
      </p:sp>
      <p:pic>
        <p:nvPicPr>
          <p:cNvPr id="3" name="Picture 2" descr="Map of all the watershed districts and water management organizations in the 7 county metropolitan area of Minnesota&#10;">
            <a:extLst>
              <a:ext uri="{FF2B5EF4-FFF2-40B4-BE49-F238E27FC236}">
                <a16:creationId xmlns:a16="http://schemas.microsoft.com/office/drawing/2014/main" id="{3AA5EFFB-6515-4924-86F7-C25C6C403912}"/>
              </a:ext>
            </a:extLst>
          </p:cNvPr>
          <p:cNvPicPr>
            <a:picLocks noChangeAspect="1"/>
          </p:cNvPicPr>
          <p:nvPr/>
        </p:nvPicPr>
        <p:blipFill rotWithShape="1">
          <a:blip r:embed="rId3"/>
          <a:srcRect l="35214" t="27934" r="34984" b="10006"/>
          <a:stretch/>
        </p:blipFill>
        <p:spPr>
          <a:xfrm>
            <a:off x="6400800" y="119285"/>
            <a:ext cx="5650992" cy="6619430"/>
          </a:xfrm>
          <a:prstGeom prst="rect">
            <a:avLst/>
          </a:prstGeom>
          <a:ln w="57150">
            <a:solidFill>
              <a:schemeClr val="tx1"/>
            </a:solidFill>
          </a:ln>
        </p:spPr>
      </p:pic>
      <p:sp>
        <p:nvSpPr>
          <p:cNvPr id="6" name="Rectangle 5">
            <a:extLst>
              <a:ext uri="{FF2B5EF4-FFF2-40B4-BE49-F238E27FC236}">
                <a16:creationId xmlns:a16="http://schemas.microsoft.com/office/drawing/2014/main" id="{7D59F283-9B03-4DCC-8091-D6E45DD98BB2}"/>
              </a:ext>
            </a:extLst>
          </p:cNvPr>
          <p:cNvSpPr/>
          <p:nvPr/>
        </p:nvSpPr>
        <p:spPr>
          <a:xfrm>
            <a:off x="2256038" y="3725390"/>
            <a:ext cx="3839962" cy="2339102"/>
          </a:xfrm>
          <a:prstGeom prst="rect">
            <a:avLst/>
          </a:prstGeom>
        </p:spPr>
        <p:txBody>
          <a:bodyPr wrap="none">
            <a:spAutoFit/>
          </a:bodyPr>
          <a:lstStyle/>
          <a:p>
            <a:endParaRPr lang="en-US" sz="3200" b="1" dirty="0"/>
          </a:p>
          <a:p>
            <a:pPr algn="ctr"/>
            <a:r>
              <a:rPr lang="en-US" sz="3200" b="1" dirty="0"/>
              <a:t>1982</a:t>
            </a:r>
          </a:p>
          <a:p>
            <a:pPr algn="ctr"/>
            <a:r>
              <a:rPr lang="en-US" sz="3200" b="1" dirty="0"/>
              <a:t>Metro Surface Water </a:t>
            </a:r>
          </a:p>
          <a:p>
            <a:pPr algn="ctr"/>
            <a:r>
              <a:rPr lang="en-US" sz="3200" b="1" dirty="0"/>
              <a:t>Management Act</a:t>
            </a:r>
          </a:p>
          <a:p>
            <a:endParaRPr lang="en-US" b="1" dirty="0"/>
          </a:p>
        </p:txBody>
      </p:sp>
    </p:spTree>
    <p:extLst>
      <p:ext uri="{BB962C8B-B14F-4D97-AF65-F5344CB8AC3E}">
        <p14:creationId xmlns:p14="http://schemas.microsoft.com/office/powerpoint/2010/main" val="23339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3761-6F97-444F-82F7-2689C956E9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marL="0" marR="0" lvl="0" indent="0" algn="ctr" fontAlgn="base">
              <a:spcAft>
                <a:spcPct val="0"/>
              </a:spcAft>
              <a:buClrTx/>
              <a:buSzTx/>
              <a:tabLst/>
            </a:pPr>
            <a:r>
              <a:rPr lang="en-US" altLang="en-US" sz="5400" b="1" dirty="0">
                <a:solidFill>
                  <a:srgbClr val="FFFFFF"/>
                </a:solidFill>
              </a:rPr>
              <a:t>Purposes for Establishment</a:t>
            </a:r>
            <a:endParaRPr kumimoji="0" lang="en-US" altLang="en-US" sz="5400" b="0" i="0" u="none" strike="noStrike" cap="none" normalizeH="0" baseline="0" dirty="0">
              <a:ln>
                <a:noFill/>
              </a:ln>
              <a:solidFill>
                <a:srgbClr val="FFFFFF"/>
              </a:solidFill>
              <a:effectLst/>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C1967CA-15FB-4D8A-9658-8D6DC1F155B6}"/>
              </a:ext>
            </a:extLst>
          </p:cNvPr>
          <p:cNvSpPr/>
          <p:nvPr/>
        </p:nvSpPr>
        <p:spPr>
          <a:xfrm>
            <a:off x="4714648" y="1625167"/>
            <a:ext cx="2436629" cy="369332"/>
          </a:xfrm>
          <a:prstGeom prst="rect">
            <a:avLst/>
          </a:prstGeom>
        </p:spPr>
        <p:txBody>
          <a:bodyPr wrap="none">
            <a:spAutoFit/>
          </a:bodyPr>
          <a:lstStyle/>
          <a:p>
            <a:r>
              <a:rPr lang="en-US" b="1" dirty="0">
                <a:solidFill>
                  <a:schemeClr val="bg1"/>
                </a:solidFill>
              </a:rPr>
              <a:t>103D.201 </a:t>
            </a:r>
            <a:r>
              <a:rPr lang="en-US" dirty="0">
                <a:solidFill>
                  <a:schemeClr val="bg1"/>
                </a:solidFill>
              </a:rPr>
              <a:t>Subdivision 1.</a:t>
            </a:r>
          </a:p>
        </p:txBody>
      </p:sp>
      <p:sp>
        <p:nvSpPr>
          <p:cNvPr id="3" name="Rectangle 2">
            <a:extLst>
              <a:ext uri="{FF2B5EF4-FFF2-40B4-BE49-F238E27FC236}">
                <a16:creationId xmlns:a16="http://schemas.microsoft.com/office/drawing/2014/main" id="{8A7F417F-2EB7-48FB-BB11-834EC135F2CB}"/>
              </a:ext>
              <a:ext uri="{C183D7F6-B498-43B3-948B-1728B52AA6E4}">
                <adec:decorative xmlns:adec="http://schemas.microsoft.com/office/drawing/2017/decorative" xmlns="" val="1"/>
              </a:ext>
            </a:extLst>
          </p:cNvPr>
          <p:cNvSpPr/>
          <p:nvPr/>
        </p:nvSpPr>
        <p:spPr>
          <a:xfrm>
            <a:off x="5928360" y="2362200"/>
            <a:ext cx="350520" cy="4290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C167F2-F207-46C6-9AC7-49406E1D8DB0}"/>
              </a:ext>
            </a:extLst>
          </p:cNvPr>
          <p:cNvSpPr/>
          <p:nvPr/>
        </p:nvSpPr>
        <p:spPr>
          <a:xfrm>
            <a:off x="396881" y="2418219"/>
            <a:ext cx="11438789" cy="3785652"/>
          </a:xfrm>
          <a:prstGeom prst="rect">
            <a:avLst/>
          </a:prstGeom>
        </p:spPr>
        <p:txBody>
          <a:bodyPr wrap="square">
            <a:spAutoFit/>
          </a:bodyPr>
          <a:lstStyle/>
          <a:p>
            <a:r>
              <a:rPr lang="en-US" sz="2400" b="1" u="sng" dirty="0"/>
              <a:t>To control or alleviate</a:t>
            </a:r>
            <a:r>
              <a:rPr lang="en-US" sz="2400" b="1" dirty="0"/>
              <a:t> </a:t>
            </a:r>
            <a:r>
              <a:rPr lang="en-US" sz="2400" dirty="0"/>
              <a:t>damage from floodwaters (#1)</a:t>
            </a:r>
          </a:p>
          <a:p>
            <a:r>
              <a:rPr lang="en-US" sz="2400" b="1" u="sng" dirty="0"/>
              <a:t>To control or alleviate</a:t>
            </a:r>
            <a:r>
              <a:rPr lang="en-US" sz="2400" b="1" dirty="0"/>
              <a:t> </a:t>
            </a:r>
            <a:r>
              <a:rPr lang="en-US" sz="2400" dirty="0"/>
              <a:t>soil erosion and siltation of water courses or water basins (#10)</a:t>
            </a:r>
          </a:p>
          <a:p>
            <a:pPr marL="457200" indent="-457200"/>
            <a:endParaRPr lang="en-US" sz="2400" dirty="0"/>
          </a:p>
          <a:p>
            <a:pPr marL="457200" indent="-457200">
              <a:tabLst>
                <a:tab pos="396875" algn="l"/>
              </a:tabLst>
            </a:pPr>
            <a:r>
              <a:rPr lang="en-US" sz="2400" b="1" u="sng" dirty="0"/>
              <a:t>To divert</a:t>
            </a:r>
            <a:r>
              <a:rPr lang="en-US" sz="2400" b="1" dirty="0"/>
              <a:t> </a:t>
            </a:r>
            <a:r>
              <a:rPr lang="en-US" sz="2400" dirty="0"/>
              <a:t>or change all or part of watercourses (#6)</a:t>
            </a:r>
          </a:p>
          <a:p>
            <a:pPr marL="457200" indent="-457200">
              <a:tabLst>
                <a:tab pos="396875" algn="l"/>
              </a:tabLst>
            </a:pPr>
            <a:r>
              <a:rPr lang="en-US" sz="2400" b="1" u="sng" dirty="0"/>
              <a:t>To protect or enhance</a:t>
            </a:r>
            <a:r>
              <a:rPr lang="en-US" sz="2400" b="1" dirty="0"/>
              <a:t> </a:t>
            </a:r>
            <a:r>
              <a:rPr lang="en-US" sz="2400" dirty="0"/>
              <a:t>the water quality in watercourse or water basins (#13)</a:t>
            </a:r>
          </a:p>
          <a:p>
            <a:pPr marL="457200" indent="-457200">
              <a:tabLst>
                <a:tab pos="396875" algn="l"/>
              </a:tabLst>
            </a:pPr>
            <a:r>
              <a:rPr lang="en-US" sz="2400" b="1" u="sng" dirty="0"/>
              <a:t>To improve</a:t>
            </a:r>
            <a:r>
              <a:rPr lang="en-US" sz="2400" dirty="0"/>
              <a:t> stream channels for drainage, navigation, and any other public purpose (#2)</a:t>
            </a:r>
          </a:p>
          <a:p>
            <a:pPr marL="457200" indent="-457200"/>
            <a:r>
              <a:rPr lang="en-US" sz="2400" b="1" u="sng" dirty="0"/>
              <a:t>To repair, improve</a:t>
            </a:r>
            <a:r>
              <a:rPr lang="en-US" sz="2400" dirty="0"/>
              <a:t>, relocate, modify, consolidate, and abandon all or part of drainage systems within a watershed district (#9)</a:t>
            </a:r>
          </a:p>
          <a:p>
            <a:pPr marL="457200" indent="-457200"/>
            <a:endParaRPr lang="en-US" sz="2400" b="1" u="sng" dirty="0"/>
          </a:p>
          <a:p>
            <a:r>
              <a:rPr lang="en-US" sz="2400" b="1" u="sng" dirty="0"/>
              <a:t>To reclaim</a:t>
            </a:r>
            <a:r>
              <a:rPr lang="en-US" sz="2400" b="1" dirty="0"/>
              <a:t> </a:t>
            </a:r>
            <a:r>
              <a:rPr lang="en-US" sz="2400" dirty="0"/>
              <a:t>or fill wet and overflowed land (#3)</a:t>
            </a:r>
          </a:p>
        </p:txBody>
      </p:sp>
    </p:spTree>
    <p:extLst>
      <p:ext uri="{BB962C8B-B14F-4D97-AF65-F5344CB8AC3E}">
        <p14:creationId xmlns:p14="http://schemas.microsoft.com/office/powerpoint/2010/main" val="2755175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3761-6F97-444F-82F7-2689C956E9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marL="0" marR="0" lvl="0" indent="0" algn="ctr" fontAlgn="base">
              <a:spcAft>
                <a:spcPct val="0"/>
              </a:spcAft>
              <a:buClrTx/>
              <a:buSzTx/>
              <a:tabLst/>
            </a:pPr>
            <a:r>
              <a:rPr lang="en-US" altLang="en-US" sz="5400" b="1" dirty="0">
                <a:solidFill>
                  <a:srgbClr val="FFFFFF"/>
                </a:solidFill>
              </a:rPr>
              <a:t>Purposes for Establishment</a:t>
            </a:r>
            <a:endParaRPr kumimoji="0" lang="en-US" altLang="en-US" sz="5400" b="0" i="0" u="none" strike="noStrike" cap="none" normalizeH="0" baseline="0" dirty="0">
              <a:ln>
                <a:noFill/>
              </a:ln>
              <a:solidFill>
                <a:srgbClr val="FFFFFF"/>
              </a:solidFill>
              <a:effectLst/>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C1967CA-15FB-4D8A-9658-8D6DC1F155B6}"/>
              </a:ext>
            </a:extLst>
          </p:cNvPr>
          <p:cNvSpPr/>
          <p:nvPr/>
        </p:nvSpPr>
        <p:spPr>
          <a:xfrm>
            <a:off x="4714648" y="1625167"/>
            <a:ext cx="2436629" cy="369332"/>
          </a:xfrm>
          <a:prstGeom prst="rect">
            <a:avLst/>
          </a:prstGeom>
        </p:spPr>
        <p:txBody>
          <a:bodyPr wrap="none">
            <a:spAutoFit/>
          </a:bodyPr>
          <a:lstStyle/>
          <a:p>
            <a:r>
              <a:rPr lang="en-US" b="1" dirty="0">
                <a:solidFill>
                  <a:schemeClr val="bg1"/>
                </a:solidFill>
              </a:rPr>
              <a:t>103D.201 </a:t>
            </a:r>
            <a:r>
              <a:rPr lang="en-US" dirty="0">
                <a:solidFill>
                  <a:schemeClr val="bg1"/>
                </a:solidFill>
              </a:rPr>
              <a:t>Subdivision 1.</a:t>
            </a:r>
          </a:p>
        </p:txBody>
      </p:sp>
      <p:sp>
        <p:nvSpPr>
          <p:cNvPr id="10" name="Rectangle 9">
            <a:extLst>
              <a:ext uri="{FF2B5EF4-FFF2-40B4-BE49-F238E27FC236}">
                <a16:creationId xmlns:a16="http://schemas.microsoft.com/office/drawing/2014/main" id="{4B271B2D-5DA3-452B-8DB7-B91B6F351848}"/>
              </a:ext>
              <a:ext uri="{C183D7F6-B498-43B3-948B-1728B52AA6E4}">
                <adec:decorative xmlns:adec="http://schemas.microsoft.com/office/drawing/2017/decorative" xmlns="" val="1"/>
              </a:ext>
            </a:extLst>
          </p:cNvPr>
          <p:cNvSpPr/>
          <p:nvPr/>
        </p:nvSpPr>
        <p:spPr>
          <a:xfrm>
            <a:off x="5928360" y="2362200"/>
            <a:ext cx="350520" cy="4290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03110B-24B8-4B0B-9ED5-761FD802A1DB}"/>
              </a:ext>
            </a:extLst>
          </p:cNvPr>
          <p:cNvSpPr/>
          <p:nvPr/>
        </p:nvSpPr>
        <p:spPr>
          <a:xfrm>
            <a:off x="323273" y="2125572"/>
            <a:ext cx="11512402" cy="4524315"/>
          </a:xfrm>
          <a:prstGeom prst="rect">
            <a:avLst/>
          </a:prstGeom>
        </p:spPr>
        <p:txBody>
          <a:bodyPr wrap="square">
            <a:spAutoFit/>
          </a:bodyPr>
          <a:lstStyle/>
          <a:p>
            <a:r>
              <a:rPr lang="en-US" sz="2400" b="1" u="sng" dirty="0"/>
              <a:t>To regulate</a:t>
            </a:r>
            <a:r>
              <a:rPr lang="en-US" sz="2400" b="1" dirty="0"/>
              <a:t> </a:t>
            </a:r>
            <a:r>
              <a:rPr lang="en-US" sz="2400" dirty="0"/>
              <a:t>the flow of streams and conserve the streams’ water (#5)</a:t>
            </a:r>
          </a:p>
          <a:p>
            <a:r>
              <a:rPr lang="en-US" sz="2400" b="1" u="sng" dirty="0"/>
              <a:t>To regulate</a:t>
            </a:r>
            <a:r>
              <a:rPr lang="en-US" sz="2400" b="1" dirty="0"/>
              <a:t> </a:t>
            </a:r>
            <a:r>
              <a:rPr lang="en-US" sz="2400" dirty="0"/>
              <a:t>improvements by riparian property owners of the beds, banks, and shores of lakes, streams, and wetlands for preservation and beneficial public use (#11)</a:t>
            </a:r>
          </a:p>
          <a:p>
            <a:endParaRPr lang="en-US" sz="2400" b="1" u="sng" dirty="0"/>
          </a:p>
          <a:p>
            <a:r>
              <a:rPr lang="en-US" sz="2400" b="1" u="sng" dirty="0"/>
              <a:t>To provide</a:t>
            </a:r>
            <a:r>
              <a:rPr lang="en-US" sz="2400" dirty="0"/>
              <a:t> for sanitation and public health, </a:t>
            </a:r>
            <a:r>
              <a:rPr lang="en-US" sz="2400" b="1" u="sng" dirty="0"/>
              <a:t>and regulate</a:t>
            </a:r>
            <a:r>
              <a:rPr lang="en-US" sz="2400" b="1" dirty="0"/>
              <a:t> </a:t>
            </a:r>
            <a:r>
              <a:rPr lang="en-US" sz="2400" dirty="0"/>
              <a:t>the use of stream, ditches, or watercourses to dispose of waste (#8) </a:t>
            </a:r>
          </a:p>
          <a:p>
            <a:r>
              <a:rPr lang="en-US" sz="2400" b="1" u="sng" dirty="0"/>
              <a:t>To provide</a:t>
            </a:r>
            <a:r>
              <a:rPr lang="en-US" sz="2400" dirty="0"/>
              <a:t> for the protection of groundwater </a:t>
            </a:r>
            <a:r>
              <a:rPr lang="en-US" sz="2400" b="1" u="sng" dirty="0"/>
              <a:t>and regulate</a:t>
            </a:r>
            <a:r>
              <a:rPr lang="en-US" sz="2400" b="1" dirty="0"/>
              <a:t> </a:t>
            </a:r>
            <a:r>
              <a:rPr lang="en-US" sz="2400" dirty="0"/>
              <a:t>its use to preserve it for beneficial purposes (#14)</a:t>
            </a:r>
          </a:p>
          <a:p>
            <a:pPr marL="457200" indent="-457200"/>
            <a:r>
              <a:rPr lang="en-US" sz="2400" b="1" u="sng" dirty="0"/>
              <a:t>To provide</a:t>
            </a:r>
            <a:r>
              <a:rPr lang="en-US" sz="2400" dirty="0"/>
              <a:t> for hydroelectric power generation (#12)</a:t>
            </a:r>
          </a:p>
          <a:p>
            <a:pPr marL="457200" indent="-457200"/>
            <a:r>
              <a:rPr lang="en-US" sz="2400" b="1" u="sng" dirty="0"/>
              <a:t>To provide</a:t>
            </a:r>
            <a:r>
              <a:rPr lang="en-US" sz="2400" b="1" dirty="0"/>
              <a:t> </a:t>
            </a:r>
            <a:r>
              <a:rPr lang="en-US" sz="2400" dirty="0"/>
              <a:t>a water supply for irrigation (#4)</a:t>
            </a:r>
          </a:p>
          <a:p>
            <a:pPr marL="457200" indent="-457200"/>
            <a:r>
              <a:rPr lang="en-US" sz="2400" b="1" u="sng" dirty="0"/>
              <a:t>To provide</a:t>
            </a:r>
            <a:r>
              <a:rPr lang="en-US" sz="2400" b="1" dirty="0"/>
              <a:t> </a:t>
            </a:r>
            <a:r>
              <a:rPr lang="en-US" sz="2400" dirty="0"/>
              <a:t>or conserve water supply for domestic, industrial, recreational, agricultural, or other public use (#7)</a:t>
            </a:r>
          </a:p>
        </p:txBody>
      </p:sp>
    </p:spTree>
    <p:extLst>
      <p:ext uri="{BB962C8B-B14F-4D97-AF65-F5344CB8AC3E}">
        <p14:creationId xmlns:p14="http://schemas.microsoft.com/office/powerpoint/2010/main" val="16441499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3761-6F97-444F-82F7-2689C956E9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marL="0" marR="0" lvl="0" indent="0" algn="ctr" fontAlgn="base">
              <a:spcAft>
                <a:spcPct val="0"/>
              </a:spcAft>
              <a:buClrTx/>
              <a:buSzTx/>
              <a:tabLst/>
            </a:pPr>
            <a:r>
              <a:rPr lang="en-US" altLang="en-US" sz="5400" b="1" dirty="0">
                <a:solidFill>
                  <a:srgbClr val="FFFFFF"/>
                </a:solidFill>
              </a:rPr>
              <a:t>Watershed Planning</a:t>
            </a:r>
            <a:endParaRPr kumimoji="0" lang="en-US" altLang="en-US" sz="5400" b="0" i="0" u="none" strike="noStrike" cap="none" normalizeH="0" baseline="0" dirty="0">
              <a:ln>
                <a:noFill/>
              </a:ln>
              <a:solidFill>
                <a:srgbClr val="FFFFFF"/>
              </a:solidFill>
              <a:effectLst/>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7BCC16-FE39-4BAB-B30D-3DD616FF05C8}"/>
              </a:ext>
            </a:extLst>
          </p:cNvPr>
          <p:cNvSpPr/>
          <p:nvPr/>
        </p:nvSpPr>
        <p:spPr>
          <a:xfrm>
            <a:off x="396882" y="2423842"/>
            <a:ext cx="5536081" cy="3970318"/>
          </a:xfrm>
          <a:prstGeom prst="rect">
            <a:avLst/>
          </a:prstGeom>
        </p:spPr>
        <p:txBody>
          <a:bodyPr wrap="square">
            <a:spAutoFit/>
          </a:bodyPr>
          <a:lstStyle/>
          <a:p>
            <a:r>
              <a:rPr lang="en-US" b="1" dirty="0"/>
              <a:t>103D.401 WATERSHED MANAGEMENT PLAN.</a:t>
            </a:r>
          </a:p>
          <a:p>
            <a:endParaRPr lang="en-US" b="1" dirty="0"/>
          </a:p>
          <a:p>
            <a:r>
              <a:rPr lang="en-US" sz="2400" dirty="0"/>
              <a:t>Subdivision 1. </a:t>
            </a:r>
            <a:r>
              <a:rPr lang="en-US" sz="2400" b="1" dirty="0"/>
              <a:t>Contents. </a:t>
            </a:r>
            <a:r>
              <a:rPr lang="en-US" sz="2400" dirty="0"/>
              <a:t>The managers must adopt a watershed management plan for any and all of the purposes for which a watershed district may be established. The watershed management plan must give a narrative description of existing water and water-related problems, possible solutions to the problems, and the general objectives of the </a:t>
            </a:r>
            <a:r>
              <a:rPr lang="en-US" sz="2400"/>
              <a:t>watershed district.</a:t>
            </a:r>
            <a:endParaRPr lang="en-US" b="1" dirty="0"/>
          </a:p>
        </p:txBody>
      </p:sp>
      <p:sp>
        <p:nvSpPr>
          <p:cNvPr id="9" name="Rectangle 8">
            <a:extLst>
              <a:ext uri="{FF2B5EF4-FFF2-40B4-BE49-F238E27FC236}">
                <a16:creationId xmlns:a16="http://schemas.microsoft.com/office/drawing/2014/main" id="{36D351EC-BE8D-4525-83C3-0C74839945AB}"/>
              </a:ext>
            </a:extLst>
          </p:cNvPr>
          <p:cNvSpPr/>
          <p:nvPr/>
        </p:nvSpPr>
        <p:spPr>
          <a:xfrm>
            <a:off x="4714648" y="1625167"/>
            <a:ext cx="2436629" cy="369332"/>
          </a:xfrm>
          <a:prstGeom prst="rect">
            <a:avLst/>
          </a:prstGeom>
        </p:spPr>
        <p:txBody>
          <a:bodyPr wrap="none">
            <a:spAutoFit/>
          </a:bodyPr>
          <a:lstStyle/>
          <a:p>
            <a:r>
              <a:rPr lang="en-US" b="1" dirty="0">
                <a:solidFill>
                  <a:schemeClr val="bg1"/>
                </a:solidFill>
              </a:rPr>
              <a:t>103D.401 </a:t>
            </a:r>
            <a:r>
              <a:rPr lang="en-US" dirty="0">
                <a:solidFill>
                  <a:schemeClr val="bg1"/>
                </a:solidFill>
              </a:rPr>
              <a:t>Subdivision 1.</a:t>
            </a:r>
          </a:p>
        </p:txBody>
      </p:sp>
      <p:sp>
        <p:nvSpPr>
          <p:cNvPr id="10" name="Rectangle 9">
            <a:extLst>
              <a:ext uri="{FF2B5EF4-FFF2-40B4-BE49-F238E27FC236}">
                <a16:creationId xmlns:a16="http://schemas.microsoft.com/office/drawing/2014/main" id="{518A4615-4231-4156-93FF-D9387EF0A408}"/>
              </a:ext>
            </a:extLst>
          </p:cNvPr>
          <p:cNvSpPr/>
          <p:nvPr/>
        </p:nvSpPr>
        <p:spPr>
          <a:xfrm>
            <a:off x="6420078" y="2426708"/>
            <a:ext cx="5415598" cy="3508653"/>
          </a:xfrm>
          <a:prstGeom prst="rect">
            <a:avLst/>
          </a:prstGeom>
        </p:spPr>
        <p:txBody>
          <a:bodyPr wrap="square">
            <a:spAutoFit/>
          </a:bodyPr>
          <a:lstStyle/>
          <a:p>
            <a:r>
              <a:rPr lang="en-US" b="1" dirty="0"/>
              <a:t>Review and Public Notice Requirements</a:t>
            </a:r>
          </a:p>
          <a:p>
            <a:endParaRPr lang="en-US" dirty="0"/>
          </a:p>
          <a:p>
            <a:pPr marL="342900" indent="-342900">
              <a:buFont typeface="Arial" panose="020B0604020202020204" pitchFamily="34" charset="0"/>
              <a:buChar char="•"/>
            </a:pPr>
            <a:r>
              <a:rPr lang="en-US" sz="2400" dirty="0"/>
              <a:t>Copies to: BWSR, DNR, Met Council, municipalities, counties, SWCDs</a:t>
            </a:r>
          </a:p>
          <a:p>
            <a:pPr marL="342900" indent="-342900">
              <a:buFont typeface="Arial" panose="020B0604020202020204" pitchFamily="34" charset="0"/>
              <a:buChar char="•"/>
            </a:pPr>
            <a:r>
              <a:rPr lang="en-US" sz="2400" dirty="0"/>
              <a:t>DNR, Met Council required to comment within 60 days</a:t>
            </a:r>
          </a:p>
          <a:p>
            <a:pPr marL="342900" indent="-342900">
              <a:buFont typeface="Arial" panose="020B0604020202020204" pitchFamily="34" charset="0"/>
              <a:buChar char="•"/>
            </a:pPr>
            <a:r>
              <a:rPr lang="en-US" sz="2400" dirty="0"/>
              <a:t>BWSR holds a hearing with notices to municipalities, SWCDs, counties, DNR, local newspapers </a:t>
            </a:r>
          </a:p>
          <a:p>
            <a:endParaRPr lang="en-US" b="1" dirty="0"/>
          </a:p>
        </p:txBody>
      </p:sp>
    </p:spTree>
    <p:extLst>
      <p:ext uri="{BB962C8B-B14F-4D97-AF65-F5344CB8AC3E}">
        <p14:creationId xmlns:p14="http://schemas.microsoft.com/office/powerpoint/2010/main" val="1995931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3761-6F97-444F-82F7-2689C956E9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marL="0" marR="0" lvl="0" indent="0" algn="ctr" fontAlgn="base">
              <a:spcAft>
                <a:spcPct val="0"/>
              </a:spcAft>
              <a:buClrTx/>
              <a:buSzTx/>
              <a:tabLst/>
            </a:pPr>
            <a:r>
              <a:rPr lang="en-US" altLang="en-US" sz="5400" b="1" dirty="0">
                <a:solidFill>
                  <a:srgbClr val="FFFFFF"/>
                </a:solidFill>
              </a:rPr>
              <a:t>Watershed Projects</a:t>
            </a:r>
            <a:endParaRPr kumimoji="0" lang="en-US" altLang="en-US" sz="5400" b="0" i="0" u="none" strike="noStrike" cap="none" normalizeH="0" baseline="0" dirty="0">
              <a:ln>
                <a:noFill/>
              </a:ln>
              <a:solidFill>
                <a:srgbClr val="FFFFFF"/>
              </a:solidFill>
              <a:effectLst/>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7BCC16-FE39-4BAB-B30D-3DD616FF05C8}"/>
              </a:ext>
            </a:extLst>
          </p:cNvPr>
          <p:cNvSpPr/>
          <p:nvPr/>
        </p:nvSpPr>
        <p:spPr>
          <a:xfrm>
            <a:off x="343094" y="2554470"/>
            <a:ext cx="5773176" cy="4093428"/>
          </a:xfrm>
          <a:prstGeom prst="rect">
            <a:avLst/>
          </a:prstGeom>
        </p:spPr>
        <p:txBody>
          <a:bodyPr wrap="square">
            <a:spAutoFit/>
          </a:bodyPr>
          <a:lstStyle/>
          <a:p>
            <a:r>
              <a:rPr lang="en-US" sz="2000" b="1" dirty="0"/>
              <a:t>GENERAL PROCEDURE TO ESTABLISH PROJECTS</a:t>
            </a:r>
          </a:p>
          <a:p>
            <a:r>
              <a:rPr lang="en-US" sz="2000" dirty="0"/>
              <a:t>103D.701 Project Initiation</a:t>
            </a:r>
          </a:p>
          <a:p>
            <a:r>
              <a:rPr lang="en-US" sz="2000" dirty="0"/>
              <a:t>103D.705 Project Petition</a:t>
            </a:r>
          </a:p>
          <a:p>
            <a:r>
              <a:rPr lang="en-US" sz="2000" dirty="0"/>
              <a:t>103D.711 Engineer’s Report</a:t>
            </a:r>
          </a:p>
          <a:p>
            <a:pPr marL="225425" indent="-225425"/>
            <a:r>
              <a:rPr lang="en-US" sz="2000" dirty="0"/>
              <a:t>103D.715 </a:t>
            </a:r>
            <a:r>
              <a:rPr lang="en-US" dirty="0"/>
              <a:t>Appraisers; Determining Benefits and Damages</a:t>
            </a:r>
          </a:p>
          <a:p>
            <a:pPr marL="225425" indent="-225425"/>
            <a:r>
              <a:rPr lang="en-US" sz="2000" dirty="0"/>
              <a:t>103D.721 </a:t>
            </a:r>
            <a:r>
              <a:rPr lang="en-US" dirty="0"/>
              <a:t>Managers; Determining Benefits and Damages</a:t>
            </a:r>
          </a:p>
          <a:p>
            <a:pPr marL="225425" indent="-225425"/>
            <a:r>
              <a:rPr lang="en-US" sz="2000" dirty="0"/>
              <a:t>103D.725 Benefited Property; Determination</a:t>
            </a:r>
          </a:p>
          <a:p>
            <a:pPr marL="225425" indent="-225425"/>
            <a:r>
              <a:rPr lang="en-US" sz="2000" dirty="0"/>
              <a:t>103D.729 Water Management District</a:t>
            </a:r>
          </a:p>
          <a:p>
            <a:pPr marL="225425" indent="-225425"/>
            <a:r>
              <a:rPr lang="en-US" sz="2000" dirty="0"/>
              <a:t>103D.730 Storm Water Facilities</a:t>
            </a:r>
          </a:p>
          <a:p>
            <a:pPr marL="225425" indent="-225425"/>
            <a:r>
              <a:rPr lang="en-US" sz="2000" dirty="0"/>
              <a:t>103D.731 Appraisers’ Report; Examination</a:t>
            </a:r>
          </a:p>
          <a:p>
            <a:pPr marL="225425" indent="-225425"/>
            <a:r>
              <a:rPr lang="en-US" sz="2000" dirty="0"/>
              <a:t>103D.735 Hearing on Petition and Reports</a:t>
            </a:r>
          </a:p>
          <a:p>
            <a:pPr marL="225425" indent="-225425"/>
            <a:r>
              <a:rPr lang="en-US" sz="2000" dirty="0"/>
              <a:t>103D.741 Hearing Notice</a:t>
            </a:r>
          </a:p>
          <a:p>
            <a:pPr marL="225425" indent="-225425"/>
            <a:r>
              <a:rPr lang="en-US" sz="2000" dirty="0"/>
              <a:t>103D.745 Final Hearing</a:t>
            </a:r>
          </a:p>
        </p:txBody>
      </p:sp>
      <p:sp>
        <p:nvSpPr>
          <p:cNvPr id="3" name="Rectangle 2">
            <a:extLst>
              <a:ext uri="{FF2B5EF4-FFF2-40B4-BE49-F238E27FC236}">
                <a16:creationId xmlns:a16="http://schemas.microsoft.com/office/drawing/2014/main" id="{C8A8C85A-DD57-447C-930F-10C5DECC4F42}"/>
              </a:ext>
            </a:extLst>
          </p:cNvPr>
          <p:cNvSpPr/>
          <p:nvPr/>
        </p:nvSpPr>
        <p:spPr>
          <a:xfrm>
            <a:off x="6500276" y="2473892"/>
            <a:ext cx="5335393" cy="3785652"/>
          </a:xfrm>
          <a:prstGeom prst="rect">
            <a:avLst/>
          </a:prstGeom>
        </p:spPr>
        <p:txBody>
          <a:bodyPr wrap="square">
            <a:spAutoFit/>
          </a:bodyPr>
          <a:lstStyle/>
          <a:p>
            <a:r>
              <a:rPr lang="en-US" sz="2400" b="1" dirty="0"/>
              <a:t>103D.331 ADVISORY COMMITTEE.</a:t>
            </a:r>
          </a:p>
          <a:p>
            <a:r>
              <a:rPr lang="en-US" sz="2400" dirty="0"/>
              <a:t>Subdivision 1.</a:t>
            </a:r>
            <a:r>
              <a:rPr lang="en-US" sz="2400" b="1" dirty="0"/>
              <a:t>Purpose.</a:t>
            </a:r>
            <a:endParaRPr lang="en-US" sz="2400" dirty="0"/>
          </a:p>
          <a:p>
            <a:r>
              <a:rPr lang="en-US" sz="2400" dirty="0"/>
              <a:t> </a:t>
            </a:r>
          </a:p>
          <a:p>
            <a:r>
              <a:rPr lang="en-US" sz="2400" dirty="0"/>
              <a:t>The managers must annually appoint an advisory committee to advise and assist the managers on all matters affecting the interests of the watershed district and make recommendations to the managers on all contemplated projects and improvements in the watershed district.</a:t>
            </a:r>
          </a:p>
        </p:txBody>
      </p:sp>
    </p:spTree>
    <p:extLst>
      <p:ext uri="{BB962C8B-B14F-4D97-AF65-F5344CB8AC3E}">
        <p14:creationId xmlns:p14="http://schemas.microsoft.com/office/powerpoint/2010/main" val="706943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3761-6F97-444F-82F7-2689C956E9E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marL="0" marR="0" lvl="0" indent="0" algn="ctr" fontAlgn="base">
              <a:spcAft>
                <a:spcPct val="0"/>
              </a:spcAft>
              <a:buClrTx/>
              <a:buSzTx/>
              <a:tabLst/>
            </a:pPr>
            <a:r>
              <a:rPr lang="en-US" altLang="en-US" sz="5400" b="1" dirty="0">
                <a:solidFill>
                  <a:srgbClr val="FFFFFF"/>
                </a:solidFill>
              </a:rPr>
              <a:t>Watershed Regulations </a:t>
            </a:r>
            <a:endParaRPr kumimoji="0" lang="en-US" altLang="en-US" sz="5400" b="0" i="0" u="none" strike="noStrike" cap="none" normalizeH="0" baseline="0" dirty="0">
              <a:ln>
                <a:noFill/>
              </a:ln>
              <a:solidFill>
                <a:srgbClr val="FFFFFF"/>
              </a:solidFill>
              <a:effectLst/>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7BCC16-FE39-4BAB-B30D-3DD616FF05C8}"/>
              </a:ext>
            </a:extLst>
          </p:cNvPr>
          <p:cNvSpPr/>
          <p:nvPr/>
        </p:nvSpPr>
        <p:spPr>
          <a:xfrm>
            <a:off x="396882" y="2423842"/>
            <a:ext cx="5536081" cy="4031873"/>
          </a:xfrm>
          <a:prstGeom prst="rect">
            <a:avLst/>
          </a:prstGeom>
        </p:spPr>
        <p:txBody>
          <a:bodyPr wrap="square">
            <a:spAutoFit/>
          </a:bodyPr>
          <a:lstStyle/>
          <a:p>
            <a:r>
              <a:rPr lang="en-US" sz="2400" b="1" dirty="0"/>
              <a:t>MN Statute 103D.341 Rules</a:t>
            </a:r>
          </a:p>
          <a:p>
            <a:endParaRPr lang="en-US" sz="800" dirty="0"/>
          </a:p>
          <a:p>
            <a:r>
              <a:rPr lang="en-US" sz="2400" dirty="0"/>
              <a:t>Subdivision 1. </a:t>
            </a:r>
            <a:r>
              <a:rPr lang="en-US" sz="2400" b="1" dirty="0"/>
              <a:t>Requirement. </a:t>
            </a:r>
            <a:r>
              <a:rPr lang="en-US" sz="2400" dirty="0"/>
              <a:t>The managers </a:t>
            </a:r>
            <a:r>
              <a:rPr lang="en-US" sz="2400" u="sng" dirty="0"/>
              <a:t>must</a:t>
            </a:r>
            <a:r>
              <a:rPr lang="en-US" sz="2400" dirty="0"/>
              <a:t> adopt rules to accomplish the purposes of this chapter and to implement the powers of the managers.</a:t>
            </a:r>
          </a:p>
          <a:p>
            <a:endParaRPr lang="en-US" sz="800" dirty="0"/>
          </a:p>
          <a:p>
            <a:r>
              <a:rPr lang="en-US" sz="2400" dirty="0" err="1"/>
              <a:t>Subd</a:t>
            </a:r>
            <a:r>
              <a:rPr lang="en-US" sz="2400" dirty="0"/>
              <a:t>. 2.</a:t>
            </a:r>
            <a:r>
              <a:rPr lang="en-US" sz="2400" b="1" dirty="0"/>
              <a:t>Procedure.</a:t>
            </a:r>
            <a:endParaRPr lang="en-US" sz="2400" dirty="0"/>
          </a:p>
          <a:p>
            <a:r>
              <a:rPr lang="en-US" sz="2400" dirty="0"/>
              <a:t>(a) Rules of the watershed district must be adopted or amended by a majority vote of the managers, after public notice and hearing.</a:t>
            </a:r>
            <a:endParaRPr lang="en-US" b="1" dirty="0"/>
          </a:p>
        </p:txBody>
      </p:sp>
      <p:sp>
        <p:nvSpPr>
          <p:cNvPr id="3" name="Rectangle 2">
            <a:extLst>
              <a:ext uri="{FF2B5EF4-FFF2-40B4-BE49-F238E27FC236}">
                <a16:creationId xmlns:a16="http://schemas.microsoft.com/office/drawing/2014/main" id="{8442935A-17B6-47AB-A6D7-364AB162F0AE}"/>
              </a:ext>
            </a:extLst>
          </p:cNvPr>
          <p:cNvSpPr/>
          <p:nvPr/>
        </p:nvSpPr>
        <p:spPr>
          <a:xfrm>
            <a:off x="4714648" y="1649782"/>
            <a:ext cx="2436629" cy="369332"/>
          </a:xfrm>
          <a:prstGeom prst="rect">
            <a:avLst/>
          </a:prstGeom>
        </p:spPr>
        <p:txBody>
          <a:bodyPr wrap="none">
            <a:spAutoFit/>
          </a:bodyPr>
          <a:lstStyle/>
          <a:p>
            <a:r>
              <a:rPr lang="en-US" b="1" dirty="0">
                <a:solidFill>
                  <a:schemeClr val="bg1"/>
                </a:solidFill>
              </a:rPr>
              <a:t>103D.341 </a:t>
            </a:r>
            <a:r>
              <a:rPr lang="en-US" dirty="0">
                <a:solidFill>
                  <a:schemeClr val="bg1"/>
                </a:solidFill>
              </a:rPr>
              <a:t>Subdivision 1.</a:t>
            </a:r>
          </a:p>
        </p:txBody>
      </p:sp>
      <p:sp>
        <p:nvSpPr>
          <p:cNvPr id="13" name="Rectangle 12">
            <a:extLst>
              <a:ext uri="{FF2B5EF4-FFF2-40B4-BE49-F238E27FC236}">
                <a16:creationId xmlns:a16="http://schemas.microsoft.com/office/drawing/2014/main" id="{28733727-771D-4A8F-AEAA-55628409232F}"/>
              </a:ext>
            </a:extLst>
          </p:cNvPr>
          <p:cNvSpPr/>
          <p:nvPr/>
        </p:nvSpPr>
        <p:spPr>
          <a:xfrm>
            <a:off x="6420077" y="2426708"/>
            <a:ext cx="5536081" cy="3693319"/>
          </a:xfrm>
          <a:prstGeom prst="rect">
            <a:avLst/>
          </a:prstGeom>
        </p:spPr>
        <p:txBody>
          <a:bodyPr wrap="square">
            <a:spAutoFit/>
          </a:bodyPr>
          <a:lstStyle/>
          <a:p>
            <a:r>
              <a:rPr lang="en-US" sz="2400" b="1" u="sng" dirty="0"/>
              <a:t>Accountability / Transparency</a:t>
            </a:r>
          </a:p>
          <a:p>
            <a:pPr marL="342900" indent="-342900">
              <a:buFont typeface="Arial" panose="020B0604020202020204" pitchFamily="34" charset="0"/>
              <a:buChar char="•"/>
            </a:pPr>
            <a:r>
              <a:rPr lang="en-US" sz="2400" dirty="0"/>
              <a:t>45-day review and comment period for agency (BWSR) review</a:t>
            </a:r>
          </a:p>
          <a:p>
            <a:pPr marL="342900" indent="-342900">
              <a:buFont typeface="Arial" panose="020B0604020202020204" pitchFamily="34" charset="0"/>
              <a:buChar char="•"/>
            </a:pPr>
            <a:r>
              <a:rPr lang="en-US" sz="2400" dirty="0"/>
              <a:t>45-day review and comment period for transportation authorities</a:t>
            </a:r>
          </a:p>
          <a:p>
            <a:pPr marL="342900" indent="-342900">
              <a:buFont typeface="Arial" panose="020B0604020202020204" pitchFamily="34" charset="0"/>
              <a:buChar char="•"/>
            </a:pPr>
            <a:r>
              <a:rPr lang="en-US" sz="2400" dirty="0"/>
              <a:t>Public notice required for public hearing</a:t>
            </a:r>
          </a:p>
          <a:p>
            <a:pPr marL="342900" indent="-342900">
              <a:buFont typeface="Arial" panose="020B0604020202020204" pitchFamily="34" charset="0"/>
              <a:buChar char="•"/>
            </a:pPr>
            <a:r>
              <a:rPr lang="en-US" sz="2400" dirty="0"/>
              <a:t>Public notice required for adopted rules</a:t>
            </a:r>
          </a:p>
          <a:p>
            <a:pPr marL="342900" indent="-342900">
              <a:buFont typeface="Arial" panose="020B0604020202020204" pitchFamily="34" charset="0"/>
              <a:buChar char="•"/>
            </a:pPr>
            <a:r>
              <a:rPr lang="en-US" sz="2400" dirty="0"/>
              <a:t>Notification requirement for municipalities</a:t>
            </a:r>
          </a:p>
          <a:p>
            <a:endParaRPr lang="en-US" b="1" dirty="0"/>
          </a:p>
        </p:txBody>
      </p:sp>
    </p:spTree>
    <p:extLst>
      <p:ext uri="{BB962C8B-B14F-4D97-AF65-F5344CB8AC3E}">
        <p14:creationId xmlns:p14="http://schemas.microsoft.com/office/powerpoint/2010/main" val="4028376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1022</TotalTime>
  <Words>855</Words>
  <Application>Microsoft Office PowerPoint</Application>
  <PresentationFormat>Widescreen</PresentationFormat>
  <Paragraphs>109</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Watershed Districts: Statutes and  Governance Structure</vt:lpstr>
      <vt:lpstr>Non-metro Watershed Districts</vt:lpstr>
      <vt:lpstr>Metro Watershed Districts</vt:lpstr>
      <vt:lpstr>Water Management Organizations (WMOs)</vt:lpstr>
      <vt:lpstr>Purposes for Establishment</vt:lpstr>
      <vt:lpstr>Purposes for Establishment</vt:lpstr>
      <vt:lpstr>Watershed Planning</vt:lpstr>
      <vt:lpstr>Watershed Projects</vt:lpstr>
      <vt:lpstr>Watershed Regulations </vt:lpstr>
      <vt:lpstr>Watershed Funding.</vt:lpstr>
      <vt:lpstr>Watershed Reporting</vt:lpstr>
      <vt:lpstr>Watershed Districts: Statutes and  Governance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Javens</dc:creator>
  <cp:lastModifiedBy>Kasey Gerkovich</cp:lastModifiedBy>
  <cp:revision>63</cp:revision>
  <cp:lastPrinted>2020-03-09T02:58:43Z</cp:lastPrinted>
  <dcterms:created xsi:type="dcterms:W3CDTF">2019-02-02T20:29:22Z</dcterms:created>
  <dcterms:modified xsi:type="dcterms:W3CDTF">2020-03-09T12:47:22Z</dcterms:modified>
</cp:coreProperties>
</file>